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82" r:id="rId6"/>
    <p:sldId id="283" r:id="rId7"/>
    <p:sldId id="284" r:id="rId8"/>
    <p:sldId id="285" r:id="rId9"/>
    <p:sldId id="280" r:id="rId10"/>
    <p:sldId id="286" r:id="rId11"/>
    <p:sldId id="287" r:id="rId12"/>
    <p:sldId id="263" r:id="rId13"/>
    <p:sldId id="260" r:id="rId14"/>
    <p:sldId id="259" r:id="rId15"/>
    <p:sldId id="276" r:id="rId16"/>
    <p:sldId id="277" r:id="rId17"/>
    <p:sldId id="278" r:id="rId18"/>
    <p:sldId id="279" r:id="rId19"/>
    <p:sldId id="281" r:id="rId20"/>
    <p:sldId id="267" r:id="rId21"/>
    <p:sldId id="268" r:id="rId22"/>
    <p:sldId id="288" r:id="rId23"/>
    <p:sldId id="289" r:id="rId24"/>
    <p:sldId id="290" r:id="rId25"/>
    <p:sldId id="291" r:id="rId26"/>
    <p:sldId id="292" r:id="rId27"/>
    <p:sldId id="271" r:id="rId28"/>
    <p:sldId id="293" r:id="rId29"/>
    <p:sldId id="294" r:id="rId30"/>
    <p:sldId id="295" r:id="rId31"/>
    <p:sldId id="296" r:id="rId32"/>
    <p:sldId id="297" r:id="rId33"/>
    <p:sldId id="275" r:id="rId34"/>
  </p:sldIdLst>
  <p:sldSz cx="18288000" cy="10287000"/>
  <p:notesSz cx="6858000" cy="9144000"/>
  <p:embeddedFontLst>
    <p:embeddedFont>
      <p:font typeface="等线" panose="02010600030101010101" pitchFamily="2" charset="-122"/>
      <p:regular r:id="rId38"/>
    </p:embeddedFont>
    <p:embeddedFont>
      <p:font typeface="Calibri" panose="020F0502020204030204" charset="0"/>
      <p:regular r:id="rId39"/>
      <p:bold r:id="rId40"/>
      <p:italic r:id="rId41"/>
      <p:boldItalic r:id="rId42"/>
    </p:embeddedFont>
    <p:embeddedFont>
      <p:font typeface="Calibri" panose="020F0502020204030204"/>
      <p:regular r:id="rId43"/>
      <p:bold r:id="rId44"/>
      <p:italic r:id="rId45"/>
      <p:boldItalic r:id="rId46"/>
    </p:embeddedFont>
    <p:embeddedFont>
      <p:font typeface="黑体" panose="02010609060101010101" charset="-122"/>
      <p:regular r:id="rId47"/>
    </p:embeddedFont>
  </p:embeddedFontLst>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2" d="100"/>
          <a:sy n="52" d="100"/>
        </p:scale>
        <p:origin x="6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1.xml"/><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8947" t="-51925" r="-15823" b="-14555"/>
            </a:stretch>
          </a:blipFill>
        </p:spPr>
        <p:txBody>
          <a:bodyPr/>
          <a:lstStyle/>
          <a:p>
            <a:endParaRPr lang="zh-CN" altLang="en-US"/>
          </a:p>
        </p:txBody>
      </p:sp>
      <p:sp>
        <p:nvSpPr>
          <p:cNvPr id="3" name="Freeform 3"/>
          <p:cNvSpPr/>
          <p:nvPr/>
        </p:nvSpPr>
        <p:spPr>
          <a:xfrm>
            <a:off x="10617299" y="0"/>
            <a:ext cx="7670701" cy="6871954"/>
          </a:xfrm>
          <a:custGeom>
            <a:avLst/>
            <a:gdLst/>
            <a:ahLst/>
            <a:cxnLst/>
            <a:rect l="l" t="t" r="r" b="b"/>
            <a:pathLst>
              <a:path w="7670701" h="6871954">
                <a:moveTo>
                  <a:pt x="0" y="0"/>
                </a:moveTo>
                <a:lnTo>
                  <a:pt x="7670701" y="0"/>
                </a:lnTo>
                <a:lnTo>
                  <a:pt x="7670701" y="6871954"/>
                </a:lnTo>
                <a:lnTo>
                  <a:pt x="0" y="6871954"/>
                </a:lnTo>
                <a:lnTo>
                  <a:pt x="0" y="0"/>
                </a:lnTo>
                <a:close/>
              </a:path>
            </a:pathLst>
          </a:custGeom>
          <a:blipFill>
            <a:blip r:embed="rId2"/>
            <a:stretch>
              <a:fillRect l="-51565" t="-142260" r="-168303"/>
            </a:stretch>
          </a:blipFill>
        </p:spPr>
        <p:txBody>
          <a:bodyPr/>
          <a:lstStyle/>
          <a:p>
            <a:endParaRPr lang="zh-CN" altLang="en-US"/>
          </a:p>
        </p:txBody>
      </p:sp>
      <p:sp>
        <p:nvSpPr>
          <p:cNvPr id="4" name="TextBox 4"/>
          <p:cNvSpPr txBox="1"/>
          <p:nvPr/>
        </p:nvSpPr>
        <p:spPr>
          <a:xfrm>
            <a:off x="2947764" y="3767973"/>
            <a:ext cx="12392472" cy="1560671"/>
          </a:xfrm>
          <a:prstGeom prst="rect">
            <a:avLst/>
          </a:prstGeom>
        </p:spPr>
        <p:txBody>
          <a:bodyPr lIns="0" tIns="0" rIns="0" bIns="0" rtlCol="0" anchor="t">
            <a:spAutoFit/>
          </a:bodyPr>
          <a:lstStyle/>
          <a:p>
            <a:pPr algn="ctr">
              <a:lnSpc>
                <a:spcPts val="12450"/>
              </a:lnSpc>
            </a:pPr>
            <a:r>
              <a:rPr lang="en-US" sz="9805" b="1" dirty="0">
                <a:solidFill>
                  <a:srgbClr val="1E1E1E"/>
                </a:solidFill>
                <a:latin typeface="Arial" panose="020B0604020202020204" pitchFamily="34" charset="0"/>
                <a:ea typeface="思源黑体 1 Heavy" panose="020B0A00000000000000" charset="-122"/>
                <a:cs typeface="Arial" panose="020B0604020202020204" pitchFamily="34" charset="0"/>
              </a:rPr>
              <a:t>ARMv8</a:t>
            </a:r>
            <a:r>
              <a:rPr lang="zh-CN" altLang="en-US" sz="9805" dirty="0">
                <a:solidFill>
                  <a:srgbClr val="1E1E1E"/>
                </a:solidFill>
                <a:ea typeface="思源黑体 1 Heavy" panose="020B0A00000000000000" charset="-122"/>
              </a:rPr>
              <a:t>架构学习</a:t>
            </a:r>
            <a:endParaRPr lang="en-US" sz="9805" dirty="0">
              <a:solidFill>
                <a:srgbClr val="1E1E1E"/>
              </a:solidFill>
              <a:ea typeface="思源黑体 1 Heavy" panose="020B0A00000000000000" charset="-122"/>
            </a:endParaRPr>
          </a:p>
        </p:txBody>
      </p:sp>
      <p:grpSp>
        <p:nvGrpSpPr>
          <p:cNvPr id="16" name="组合 15"/>
          <p:cNvGrpSpPr/>
          <p:nvPr/>
        </p:nvGrpSpPr>
        <p:grpSpPr>
          <a:xfrm>
            <a:off x="5867400" y="5874172"/>
            <a:ext cx="6316501" cy="711935"/>
            <a:chOff x="5690402" y="6078979"/>
            <a:chExt cx="6316501" cy="711935"/>
          </a:xfrm>
        </p:grpSpPr>
        <p:grpSp>
          <p:nvGrpSpPr>
            <p:cNvPr id="7" name="Group 7"/>
            <p:cNvGrpSpPr/>
            <p:nvPr/>
          </p:nvGrpSpPr>
          <p:grpSpPr>
            <a:xfrm>
              <a:off x="5690402" y="6078979"/>
              <a:ext cx="6316501" cy="711935"/>
              <a:chOff x="0" y="0"/>
              <a:chExt cx="666979" cy="175760"/>
            </a:xfrm>
          </p:grpSpPr>
          <p:sp>
            <p:nvSpPr>
              <p:cNvPr id="8" name="Freeform 8"/>
              <p:cNvSpPr/>
              <p:nvPr/>
            </p:nvSpPr>
            <p:spPr>
              <a:xfrm>
                <a:off x="0" y="0"/>
                <a:ext cx="666979" cy="175760"/>
              </a:xfrm>
              <a:custGeom>
                <a:avLst/>
                <a:gdLst/>
                <a:ahLst/>
                <a:cxnLst/>
                <a:rect l="l" t="t" r="r" b="b"/>
                <a:pathLst>
                  <a:path w="666979" h="175760">
                    <a:moveTo>
                      <a:pt x="87880" y="0"/>
                    </a:moveTo>
                    <a:lnTo>
                      <a:pt x="579100" y="0"/>
                    </a:lnTo>
                    <a:cubicBezTo>
                      <a:pt x="602407" y="0"/>
                      <a:pt x="624759" y="9259"/>
                      <a:pt x="641240" y="25739"/>
                    </a:cubicBezTo>
                    <a:cubicBezTo>
                      <a:pt x="657721" y="42220"/>
                      <a:pt x="666979" y="64573"/>
                      <a:pt x="666979" y="87880"/>
                    </a:cubicBezTo>
                    <a:lnTo>
                      <a:pt x="666979" y="87880"/>
                    </a:lnTo>
                    <a:cubicBezTo>
                      <a:pt x="666979" y="136415"/>
                      <a:pt x="627634" y="175760"/>
                      <a:pt x="579100" y="175760"/>
                    </a:cubicBezTo>
                    <a:lnTo>
                      <a:pt x="87880" y="175760"/>
                    </a:lnTo>
                    <a:cubicBezTo>
                      <a:pt x="39345" y="175760"/>
                      <a:pt x="0" y="136415"/>
                      <a:pt x="0" y="87880"/>
                    </a:cubicBezTo>
                    <a:lnTo>
                      <a:pt x="0" y="87880"/>
                    </a:lnTo>
                    <a:cubicBezTo>
                      <a:pt x="0" y="39345"/>
                      <a:pt x="39345" y="0"/>
                      <a:pt x="87880" y="0"/>
                    </a:cubicBezTo>
                    <a:close/>
                  </a:path>
                </a:pathLst>
              </a:custGeom>
              <a:solidFill>
                <a:srgbClr val="326CFC"/>
              </a:solidFill>
            </p:spPr>
            <p:txBody>
              <a:bodyPr/>
              <a:lstStyle/>
              <a:p>
                <a:endParaRPr lang="zh-CN" altLang="en-US" dirty="0"/>
              </a:p>
            </p:txBody>
          </p:sp>
          <p:sp>
            <p:nvSpPr>
              <p:cNvPr id="9" name="TextBox 9"/>
              <p:cNvSpPr txBox="1"/>
              <p:nvPr/>
            </p:nvSpPr>
            <p:spPr>
              <a:xfrm>
                <a:off x="0" y="-28575"/>
                <a:ext cx="666979" cy="204335"/>
              </a:xfrm>
              <a:prstGeom prst="rect">
                <a:avLst/>
              </a:prstGeom>
            </p:spPr>
            <p:txBody>
              <a:bodyPr lIns="50800" tIns="50800" rIns="50800" bIns="50800" rtlCol="0" anchor="ctr"/>
              <a:lstStyle/>
              <a:p>
                <a:pPr algn="ctr">
                  <a:lnSpc>
                    <a:spcPts val="2660"/>
                  </a:lnSpc>
                  <a:spcBef>
                    <a:spcPct val="0"/>
                  </a:spcBef>
                </a:pPr>
              </a:p>
            </p:txBody>
          </p:sp>
        </p:grpSp>
        <p:sp>
          <p:nvSpPr>
            <p:cNvPr id="10" name="TextBox 10"/>
            <p:cNvSpPr txBox="1"/>
            <p:nvPr/>
          </p:nvSpPr>
          <p:spPr>
            <a:xfrm>
              <a:off x="5837399" y="6255313"/>
              <a:ext cx="6022506" cy="359266"/>
            </a:xfrm>
            <a:prstGeom prst="rect">
              <a:avLst/>
            </a:prstGeom>
          </p:spPr>
          <p:txBody>
            <a:bodyPr wrap="square" lIns="0" tIns="0" rIns="0" bIns="0" rtlCol="0" anchor="t">
              <a:spAutoFit/>
            </a:bodyPr>
            <a:lstStyle/>
            <a:p>
              <a:pPr algn="ctr">
                <a:lnSpc>
                  <a:spcPts val="2985"/>
                </a:lnSpc>
              </a:pPr>
              <a:r>
                <a:rPr lang="zh-CN" altLang="en-US" sz="2135" dirty="0">
                  <a:solidFill>
                    <a:srgbClr val="FFFFFF"/>
                  </a:solidFill>
                  <a:ea typeface="思源黑体 1 Medium" panose="020B0600000000000000" charset="-122"/>
                </a:rPr>
                <a:t>成员</a:t>
              </a:r>
              <a:r>
                <a:rPr lang="en-US" sz="2135" dirty="0">
                  <a:solidFill>
                    <a:srgbClr val="FFFFFF"/>
                  </a:solidFill>
                  <a:ea typeface="思源黑体 1 Medium" panose="020B0600000000000000" charset="-122"/>
                </a:rPr>
                <a:t>：</a:t>
              </a:r>
              <a:r>
                <a:rPr lang="zh-CN" altLang="en-US" sz="2135" dirty="0">
                  <a:solidFill>
                    <a:srgbClr val="FFFFFF"/>
                  </a:solidFill>
                  <a:ea typeface="思源黑体 1 Medium" panose="020B0600000000000000" charset="-122"/>
                </a:rPr>
                <a:t>贾文超，卞思涵，张扬，苗君文</a:t>
              </a:r>
              <a:endParaRPr lang="en-US" sz="2135" dirty="0">
                <a:solidFill>
                  <a:srgbClr val="FFFFFF"/>
                </a:solidFill>
                <a:ea typeface="思源黑体 1 Medium" panose="020B0600000000000000"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Freeform 3"/>
          <p:cNvSpPr/>
          <p:nvPr/>
        </p:nvSpPr>
        <p:spPr>
          <a:xfrm>
            <a:off x="1270413" y="2999368"/>
            <a:ext cx="6959187" cy="2798307"/>
          </a:xfrm>
          <a:custGeom>
            <a:avLst/>
            <a:gdLst/>
            <a:ahLst/>
            <a:cxnLst/>
            <a:rect l="l" t="t" r="r" b="b"/>
            <a:pathLst>
              <a:path w="6959187" h="2798307">
                <a:moveTo>
                  <a:pt x="0" y="0"/>
                </a:moveTo>
                <a:lnTo>
                  <a:pt x="6959187" y="0"/>
                </a:lnTo>
                <a:lnTo>
                  <a:pt x="6959187" y="2798307"/>
                </a:lnTo>
                <a:lnTo>
                  <a:pt x="0" y="2798307"/>
                </a:lnTo>
                <a:lnTo>
                  <a:pt x="0" y="0"/>
                </a:lnTo>
                <a:close/>
              </a:path>
            </a:pathLst>
          </a:custGeom>
          <a:blipFill>
            <a:blip r:embed="rId2"/>
            <a:stretch>
              <a:fillRect/>
            </a:stretch>
          </a:blipFill>
        </p:spPr>
        <p:txBody>
          <a:bodyPr/>
          <a:lstStyle/>
          <a:p>
            <a:endParaRPr lang="zh-CN" altLang="en-US"/>
          </a:p>
        </p:txBody>
      </p:sp>
      <p:sp>
        <p:nvSpPr>
          <p:cNvPr id="7" name="TextBox 7"/>
          <p:cNvSpPr txBox="1"/>
          <p:nvPr/>
        </p:nvSpPr>
        <p:spPr>
          <a:xfrm>
            <a:off x="2136215" y="3945714"/>
            <a:ext cx="793034" cy="838786"/>
          </a:xfrm>
          <a:prstGeom prst="rect">
            <a:avLst/>
          </a:prstGeom>
        </p:spPr>
        <p:txBody>
          <a:bodyPr lIns="50800" tIns="50800" rIns="50800" bIns="50800" rtlCol="0" anchor="ctr"/>
          <a:lstStyle/>
          <a:p>
            <a:pPr algn="ctr">
              <a:lnSpc>
                <a:spcPts val="2985"/>
              </a:lnSpc>
            </a:pPr>
          </a:p>
        </p:txBody>
      </p:sp>
      <p:sp>
        <p:nvSpPr>
          <p:cNvPr id="8" name="TextBox 8"/>
          <p:cNvSpPr txBox="1"/>
          <p:nvPr/>
        </p:nvSpPr>
        <p:spPr>
          <a:xfrm>
            <a:off x="2071017" y="4133215"/>
            <a:ext cx="5011947" cy="874214"/>
          </a:xfrm>
          <a:prstGeom prst="rect">
            <a:avLst/>
          </a:prstGeom>
        </p:spPr>
        <p:txBody>
          <a:bodyPr wrap="square" lIns="0" tIns="0" rIns="0" bIns="0" rtlCol="0" anchor="t">
            <a:spAutoFit/>
          </a:bodyPr>
          <a:lstStyle/>
          <a:p>
            <a:pPr algn="just">
              <a:lnSpc>
                <a:spcPct val="150000"/>
              </a:lnSpc>
            </a:pPr>
            <a:r>
              <a:rPr lang="zh-CN" altLang="en-US" sz="2000" dirty="0">
                <a:solidFill>
                  <a:srgbClr val="262626"/>
                </a:solidFill>
                <a:ea typeface="思源黑体 2" panose="020B0500000000000000" charset="-122"/>
              </a:rPr>
              <a:t>浮点值通过浮点寄存器传递给函数</a:t>
            </a:r>
            <a:endParaRPr lang="zh-CN" altLang="en-US" sz="2000" dirty="0">
              <a:solidFill>
                <a:srgbClr val="262626"/>
              </a:solidFill>
              <a:ea typeface="思源黑体 2" panose="020B0500000000000000" charset="-122"/>
            </a:endParaRPr>
          </a:p>
          <a:p>
            <a:pPr algn="just">
              <a:lnSpc>
                <a:spcPct val="150000"/>
              </a:lnSpc>
            </a:pPr>
            <a:r>
              <a:rPr lang="zh-CN" altLang="en-US" sz="2000" dirty="0">
                <a:solidFill>
                  <a:srgbClr val="262626"/>
                </a:solidFill>
                <a:ea typeface="思源黑体 2" panose="020B0500000000000000" charset="-122"/>
              </a:rPr>
              <a:t>浮点值也可以通过浮点寄存器被函数返回</a:t>
            </a:r>
            <a:endParaRPr lang="zh-CN" altLang="en-US" sz="2000" dirty="0">
              <a:solidFill>
                <a:srgbClr val="262626"/>
              </a:solidFill>
              <a:ea typeface="思源黑体 2" panose="020B0500000000000000" charset="-122"/>
            </a:endParaRPr>
          </a:p>
        </p:txBody>
      </p:sp>
      <p:sp>
        <p:nvSpPr>
          <p:cNvPr id="9" name="TextBox 9"/>
          <p:cNvSpPr txBox="1"/>
          <p:nvPr/>
        </p:nvSpPr>
        <p:spPr>
          <a:xfrm>
            <a:off x="2063704" y="3514880"/>
            <a:ext cx="2889059" cy="516039"/>
          </a:xfrm>
          <a:prstGeom prst="rect">
            <a:avLst/>
          </a:prstGeom>
        </p:spPr>
        <p:txBody>
          <a:bodyPr lIns="0" tIns="0" rIns="0" bIns="0" rtlCol="0" anchor="t">
            <a:spAutoFit/>
          </a:bodyPr>
          <a:lstStyle/>
          <a:p>
            <a:pPr algn="l">
              <a:lnSpc>
                <a:spcPts val="4370"/>
              </a:lnSpc>
            </a:pPr>
            <a:r>
              <a:rPr lang="zh-CN" altLang="en-US" sz="2800" dirty="0">
                <a:solidFill>
                  <a:srgbClr val="262626"/>
                </a:solidFill>
                <a:ea typeface="思源黑体 2 Bold" panose="020B0800000000000000" charset="-122"/>
              </a:rPr>
              <a:t>浮点参数传递</a:t>
            </a:r>
            <a:endParaRPr lang="en-US" sz="2800" dirty="0">
              <a:solidFill>
                <a:srgbClr val="262626"/>
              </a:solidFill>
              <a:ea typeface="思源黑体 2 Bold" panose="020B0800000000000000" charset="-122"/>
            </a:endParaRPr>
          </a:p>
        </p:txBody>
      </p:sp>
      <p:sp>
        <p:nvSpPr>
          <p:cNvPr id="35"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浮点参数</a:t>
            </a:r>
            <a:endParaRPr lang="en-US" sz="5200" dirty="0">
              <a:solidFill>
                <a:srgbClr val="100F0D"/>
              </a:solidFill>
              <a:ea typeface="思源黑体 2 Heavy" panose="020B0A00000000000000" charset="-122"/>
            </a:endParaRPr>
          </a:p>
        </p:txBody>
      </p:sp>
      <p:sp>
        <p:nvSpPr>
          <p:cNvPr id="36" name="TextBox 36"/>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Floating-point parameters</a:t>
            </a:r>
            <a:endParaRPr lang="en-US" sz="1400" spc="28" dirty="0">
              <a:solidFill>
                <a:srgbClr val="326CFC"/>
              </a:solidFill>
              <a:latin typeface="Agrandir Wide Medium" panose="00000605000000000000"/>
            </a:endParaRPr>
          </a:p>
        </p:txBody>
      </p:sp>
      <p:sp>
        <p:nvSpPr>
          <p:cNvPr id="37" name="Freeform 3"/>
          <p:cNvSpPr/>
          <p:nvPr/>
        </p:nvSpPr>
        <p:spPr>
          <a:xfrm>
            <a:off x="1270413" y="5721653"/>
            <a:ext cx="6959187" cy="3152389"/>
          </a:xfrm>
          <a:custGeom>
            <a:avLst/>
            <a:gdLst/>
            <a:ahLst/>
            <a:cxnLst/>
            <a:rect l="l" t="t" r="r" b="b"/>
            <a:pathLst>
              <a:path w="6959187" h="2798307">
                <a:moveTo>
                  <a:pt x="0" y="0"/>
                </a:moveTo>
                <a:lnTo>
                  <a:pt x="6959187" y="0"/>
                </a:lnTo>
                <a:lnTo>
                  <a:pt x="6959187" y="2798307"/>
                </a:lnTo>
                <a:lnTo>
                  <a:pt x="0" y="2798307"/>
                </a:lnTo>
                <a:lnTo>
                  <a:pt x="0" y="0"/>
                </a:lnTo>
                <a:close/>
              </a:path>
            </a:pathLst>
          </a:custGeom>
          <a:blipFill>
            <a:blip r:embed="rId2"/>
            <a:stretch>
              <a:fillRect/>
            </a:stretch>
          </a:blipFill>
        </p:spPr>
        <p:txBody>
          <a:bodyPr/>
          <a:lstStyle/>
          <a:p>
            <a:endParaRPr lang="zh-CN" altLang="en-US"/>
          </a:p>
        </p:txBody>
      </p:sp>
      <p:sp>
        <p:nvSpPr>
          <p:cNvPr id="38" name="TextBox 7"/>
          <p:cNvSpPr txBox="1"/>
          <p:nvPr/>
        </p:nvSpPr>
        <p:spPr>
          <a:xfrm>
            <a:off x="2136215" y="6667999"/>
            <a:ext cx="793034" cy="838786"/>
          </a:xfrm>
          <a:prstGeom prst="rect">
            <a:avLst/>
          </a:prstGeom>
        </p:spPr>
        <p:txBody>
          <a:bodyPr lIns="50800" tIns="50800" rIns="50800" bIns="50800" rtlCol="0" anchor="ctr"/>
          <a:lstStyle/>
          <a:p>
            <a:pPr algn="ctr">
              <a:lnSpc>
                <a:spcPts val="2985"/>
              </a:lnSpc>
            </a:pPr>
          </a:p>
        </p:txBody>
      </p:sp>
      <p:sp>
        <p:nvSpPr>
          <p:cNvPr id="39" name="TextBox 8"/>
          <p:cNvSpPr txBox="1"/>
          <p:nvPr/>
        </p:nvSpPr>
        <p:spPr>
          <a:xfrm>
            <a:off x="2071017" y="6855500"/>
            <a:ext cx="5011947" cy="1335879"/>
          </a:xfrm>
          <a:prstGeom prst="rect">
            <a:avLst/>
          </a:prstGeom>
        </p:spPr>
        <p:txBody>
          <a:bodyPr wrap="square" lIns="0" tIns="0" rIns="0" bIns="0" rtlCol="0" anchor="t">
            <a:spAutoFit/>
          </a:bodyPr>
          <a:lstStyle/>
          <a:p>
            <a:pPr algn="just">
              <a:lnSpc>
                <a:spcPct val="150000"/>
              </a:lnSpc>
            </a:pPr>
            <a:r>
              <a:rPr lang="zh-CN" altLang="en-US" sz="2000" dirty="0">
                <a:solidFill>
                  <a:srgbClr val="262626"/>
                </a:solidFill>
                <a:ea typeface="思源黑体 2" panose="020B0500000000000000" charset="-122"/>
              </a:rPr>
              <a:t>浮点寄存器：</a:t>
            </a:r>
            <a:r>
              <a:rPr lang="en-US" altLang="zh-CN" sz="2000" dirty="0">
                <a:solidFill>
                  <a:srgbClr val="262626"/>
                </a:solidFill>
                <a:ea typeface="思源黑体 2" panose="020B0500000000000000" charset="-122"/>
              </a:rPr>
              <a:t>H</a:t>
            </a:r>
            <a:r>
              <a:rPr lang="zh-CN" altLang="en-US" sz="2000" dirty="0">
                <a:solidFill>
                  <a:srgbClr val="262626"/>
                </a:solidFill>
                <a:ea typeface="思源黑体 2" panose="020B0500000000000000" charset="-122"/>
              </a:rPr>
              <a:t>、</a:t>
            </a:r>
            <a:r>
              <a:rPr lang="en-US" altLang="zh-CN" sz="2000" dirty="0">
                <a:solidFill>
                  <a:srgbClr val="262626"/>
                </a:solidFill>
                <a:ea typeface="思源黑体 2" panose="020B0500000000000000" charset="-122"/>
              </a:rPr>
              <a:t>S</a:t>
            </a:r>
            <a:r>
              <a:rPr lang="zh-CN" altLang="en-US" sz="2000" dirty="0">
                <a:solidFill>
                  <a:srgbClr val="262626"/>
                </a:solidFill>
                <a:ea typeface="思源黑体 2" panose="020B0500000000000000" charset="-122"/>
              </a:rPr>
              <a:t>、</a:t>
            </a:r>
            <a:r>
              <a:rPr lang="en-US" altLang="zh-CN" sz="2000" dirty="0">
                <a:solidFill>
                  <a:srgbClr val="262626"/>
                </a:solidFill>
                <a:ea typeface="思源黑体 2" panose="020B0500000000000000" charset="-122"/>
              </a:rPr>
              <a:t>D</a:t>
            </a:r>
            <a:r>
              <a:rPr lang="zh-CN" altLang="en-US" sz="2000" dirty="0">
                <a:solidFill>
                  <a:srgbClr val="262626"/>
                </a:solidFill>
                <a:ea typeface="思源黑体 2" panose="020B0500000000000000" charset="-122"/>
              </a:rPr>
              <a:t>寄存器</a:t>
            </a:r>
            <a:endParaRPr lang="zh-CN" altLang="en-US" sz="2000" dirty="0">
              <a:solidFill>
                <a:srgbClr val="262626"/>
              </a:solidFill>
              <a:ea typeface="思源黑体 2" panose="020B0500000000000000" charset="-122"/>
            </a:endParaRPr>
          </a:p>
          <a:p>
            <a:pPr algn="just">
              <a:lnSpc>
                <a:spcPct val="150000"/>
              </a:lnSpc>
            </a:pPr>
            <a:r>
              <a:rPr lang="zh-CN" altLang="en-US" sz="2000" dirty="0">
                <a:solidFill>
                  <a:srgbClr val="262626"/>
                </a:solidFill>
                <a:ea typeface="思源黑体 2" panose="020B0500000000000000" charset="-122"/>
              </a:rPr>
              <a:t>整数（通用）寄存器：</a:t>
            </a:r>
            <a:r>
              <a:rPr lang="en-US" altLang="zh-CN" sz="2000" dirty="0">
                <a:solidFill>
                  <a:srgbClr val="262626"/>
                </a:solidFill>
                <a:ea typeface="思源黑体 2" panose="020B0500000000000000" charset="-122"/>
              </a:rPr>
              <a:t>X</a:t>
            </a:r>
            <a:r>
              <a:rPr lang="zh-CN" altLang="en-US" sz="2000" dirty="0">
                <a:solidFill>
                  <a:srgbClr val="262626"/>
                </a:solidFill>
                <a:ea typeface="思源黑体 2" panose="020B0500000000000000" charset="-122"/>
              </a:rPr>
              <a:t>、</a:t>
            </a:r>
            <a:r>
              <a:rPr lang="en-US" altLang="zh-CN" sz="2000" dirty="0">
                <a:solidFill>
                  <a:srgbClr val="262626"/>
                </a:solidFill>
                <a:ea typeface="思源黑体 2" panose="020B0500000000000000" charset="-122"/>
              </a:rPr>
              <a:t>W</a:t>
            </a:r>
            <a:r>
              <a:rPr lang="zh-CN" altLang="en-US" sz="2000" dirty="0">
                <a:solidFill>
                  <a:srgbClr val="262626"/>
                </a:solidFill>
                <a:ea typeface="思源黑体 2" panose="020B0500000000000000" charset="-122"/>
              </a:rPr>
              <a:t>寄存器</a:t>
            </a:r>
            <a:endParaRPr lang="zh-CN" altLang="en-US" sz="2000" dirty="0">
              <a:solidFill>
                <a:srgbClr val="262626"/>
              </a:solidFill>
              <a:ea typeface="思源黑体 2" panose="020B0500000000000000" charset="-122"/>
            </a:endParaRPr>
          </a:p>
          <a:p>
            <a:pPr algn="just">
              <a:lnSpc>
                <a:spcPct val="150000"/>
              </a:lnSpc>
            </a:pPr>
            <a:r>
              <a:rPr lang="zh-CN" altLang="en-US" sz="2000" dirty="0">
                <a:solidFill>
                  <a:srgbClr val="262626"/>
                </a:solidFill>
                <a:ea typeface="思源黑体 2" panose="020B0500000000000000" charset="-122"/>
              </a:rPr>
              <a:t>浮点和整数寄存器可同时使用</a:t>
            </a:r>
            <a:endParaRPr lang="zh-CN" altLang="en-US" sz="2000" dirty="0">
              <a:solidFill>
                <a:srgbClr val="262626"/>
              </a:solidFill>
              <a:ea typeface="思源黑体 2" panose="020B0500000000000000" charset="-122"/>
            </a:endParaRPr>
          </a:p>
        </p:txBody>
      </p:sp>
      <p:sp>
        <p:nvSpPr>
          <p:cNvPr id="40" name="TextBox 9"/>
          <p:cNvSpPr txBox="1"/>
          <p:nvPr/>
        </p:nvSpPr>
        <p:spPr>
          <a:xfrm>
            <a:off x="2063704" y="6237165"/>
            <a:ext cx="2889059" cy="516039"/>
          </a:xfrm>
          <a:prstGeom prst="rect">
            <a:avLst/>
          </a:prstGeom>
        </p:spPr>
        <p:txBody>
          <a:bodyPr lIns="0" tIns="0" rIns="0" bIns="0" rtlCol="0" anchor="t">
            <a:spAutoFit/>
          </a:bodyPr>
          <a:lstStyle/>
          <a:p>
            <a:pPr algn="l">
              <a:lnSpc>
                <a:spcPts val="4370"/>
              </a:lnSpc>
            </a:pPr>
            <a:r>
              <a:rPr lang="zh-CN" altLang="en-US" sz="2800" dirty="0">
                <a:solidFill>
                  <a:srgbClr val="262626"/>
                </a:solidFill>
                <a:ea typeface="思源黑体 2 Bold" panose="020B0800000000000000" charset="-122"/>
              </a:rPr>
              <a:t>寄存器类型</a:t>
            </a:r>
            <a:endParaRPr lang="en-US" sz="2800" dirty="0">
              <a:solidFill>
                <a:srgbClr val="262626"/>
              </a:solidFill>
              <a:ea typeface="思源黑体 2 Bold" panose="020B0800000000000000" charset="-122"/>
            </a:endParaRPr>
          </a:p>
        </p:txBody>
      </p:sp>
      <p:pic>
        <p:nvPicPr>
          <p:cNvPr id="41" name="图片 40"/>
          <p:cNvPicPr>
            <a:picLocks noChangeAspect="1"/>
          </p:cNvPicPr>
          <p:nvPr/>
        </p:nvPicPr>
        <p:blipFill>
          <a:blip r:embed="rId3"/>
          <a:stretch>
            <a:fillRect/>
          </a:stretch>
        </p:blipFill>
        <p:spPr>
          <a:xfrm>
            <a:off x="8736644" y="736876"/>
            <a:ext cx="7722556" cy="2649806"/>
          </a:xfrm>
          <a:prstGeom prst="rect">
            <a:avLst/>
          </a:prstGeom>
        </p:spPr>
      </p:pic>
      <p:pic>
        <p:nvPicPr>
          <p:cNvPr id="42" name="图片 41"/>
          <p:cNvPicPr>
            <a:picLocks noChangeAspect="1"/>
          </p:cNvPicPr>
          <p:nvPr/>
        </p:nvPicPr>
        <p:blipFill>
          <a:blip r:embed="rId4"/>
          <a:stretch>
            <a:fillRect/>
          </a:stretch>
        </p:blipFill>
        <p:spPr>
          <a:xfrm>
            <a:off x="8871061" y="3386680"/>
            <a:ext cx="7538294" cy="61172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49346"/>
          </a:xfrm>
          <a:custGeom>
            <a:avLst/>
            <a:gdLst/>
            <a:ahLst/>
            <a:cxnLst/>
            <a:rect l="l" t="t" r="r" b="b"/>
            <a:pathLst>
              <a:path w="18288000" h="10349346">
                <a:moveTo>
                  <a:pt x="0" y="0"/>
                </a:moveTo>
                <a:lnTo>
                  <a:pt x="18288000" y="0"/>
                </a:lnTo>
                <a:lnTo>
                  <a:pt x="18288000" y="10349346"/>
                </a:lnTo>
                <a:lnTo>
                  <a:pt x="0" y="10349346"/>
                </a:lnTo>
                <a:lnTo>
                  <a:pt x="0" y="0"/>
                </a:lnTo>
                <a:close/>
              </a:path>
            </a:pathLst>
          </a:custGeom>
          <a:blipFill>
            <a:blip r:embed="rId1"/>
            <a:stretch>
              <a:fillRect l="-20428" t="-62958" r="-22215"/>
            </a:stretch>
          </a:blipFill>
        </p:spPr>
        <p:txBody>
          <a:bodyPr/>
          <a:lstStyle/>
          <a:p>
            <a:endParaRPr lang="zh-CN" altLang="en-US"/>
          </a:p>
        </p:txBody>
      </p:sp>
      <p:sp>
        <p:nvSpPr>
          <p:cNvPr id="3" name="Freeform 3"/>
          <p:cNvSpPr/>
          <p:nvPr/>
        </p:nvSpPr>
        <p:spPr>
          <a:xfrm>
            <a:off x="3120775" y="3506574"/>
            <a:ext cx="2908775" cy="2930728"/>
          </a:xfrm>
          <a:custGeom>
            <a:avLst/>
            <a:gdLst/>
            <a:ahLst/>
            <a:cxnLst/>
            <a:rect l="l" t="t" r="r" b="b"/>
            <a:pathLst>
              <a:path w="2908775" h="2930728">
                <a:moveTo>
                  <a:pt x="0" y="0"/>
                </a:moveTo>
                <a:lnTo>
                  <a:pt x="2908776" y="0"/>
                </a:lnTo>
                <a:lnTo>
                  <a:pt x="2908776" y="2930728"/>
                </a:lnTo>
                <a:lnTo>
                  <a:pt x="0" y="2930728"/>
                </a:lnTo>
                <a:lnTo>
                  <a:pt x="0" y="0"/>
                </a:lnTo>
                <a:close/>
              </a:path>
            </a:pathLst>
          </a:custGeom>
          <a:blipFill>
            <a:blip r:embed="rId2"/>
            <a:stretch>
              <a:fillRect/>
            </a:stretch>
          </a:blipFill>
        </p:spPr>
        <p:txBody>
          <a:bodyPr/>
          <a:lstStyle/>
          <a:p>
            <a:endParaRPr lang="zh-CN" altLang="en-US"/>
          </a:p>
        </p:txBody>
      </p:sp>
      <p:sp>
        <p:nvSpPr>
          <p:cNvPr id="4" name="TextBox 4"/>
          <p:cNvSpPr txBox="1"/>
          <p:nvPr/>
        </p:nvSpPr>
        <p:spPr>
          <a:xfrm>
            <a:off x="6230620" y="3924300"/>
            <a:ext cx="9847579" cy="1295291"/>
          </a:xfrm>
          <a:prstGeom prst="rect">
            <a:avLst/>
          </a:prstGeom>
        </p:spPr>
        <p:txBody>
          <a:bodyPr wrap="square" lIns="0" tIns="0" rIns="0" bIns="0" rtlCol="0" anchor="t">
            <a:spAutoFit/>
          </a:bodyPr>
          <a:lstStyle/>
          <a:p>
            <a:pPr marL="0" lvl="0" indent="0" algn="l">
              <a:lnSpc>
                <a:spcPts val="10690"/>
              </a:lnSpc>
              <a:spcBef>
                <a:spcPct val="0"/>
              </a:spcBef>
            </a:pPr>
            <a:r>
              <a:rPr lang="en-US" altLang="zh-CN" sz="8100" b="1" dirty="0">
                <a:solidFill>
                  <a:srgbClr val="FFFFFF"/>
                </a:solidFill>
                <a:latin typeface="Arial" panose="020B0604020202020204" pitchFamily="34" charset="0"/>
                <a:ea typeface="思源黑体 1 Heavy" panose="020B0A00000000000000" charset="-122"/>
                <a:cs typeface="Arial" panose="020B0604020202020204" pitchFamily="34" charset="0"/>
              </a:rPr>
              <a:t>ARMv8</a:t>
            </a:r>
            <a:r>
              <a:rPr lang="zh-CN" altLang="en-US" sz="8100" dirty="0">
                <a:solidFill>
                  <a:srgbClr val="FFFFFF"/>
                </a:solidFill>
                <a:ea typeface="思源黑体 1 Heavy" panose="020B0A00000000000000" charset="-122"/>
              </a:rPr>
              <a:t>内存管理单元</a:t>
            </a:r>
            <a:endParaRPr lang="en-US" sz="8100" dirty="0">
              <a:solidFill>
                <a:srgbClr val="FFFFFF"/>
              </a:solidFill>
              <a:ea typeface="思源黑体 1 Heavy" panose="020B0A00000000000000" charset="-122"/>
            </a:endParaRPr>
          </a:p>
        </p:txBody>
      </p:sp>
      <p:sp>
        <p:nvSpPr>
          <p:cNvPr id="6" name="TextBox 6"/>
          <p:cNvSpPr txBox="1"/>
          <p:nvPr/>
        </p:nvSpPr>
        <p:spPr>
          <a:xfrm>
            <a:off x="3492792" y="4139649"/>
            <a:ext cx="2164741" cy="1674291"/>
          </a:xfrm>
          <a:prstGeom prst="rect">
            <a:avLst/>
          </a:prstGeom>
        </p:spPr>
        <p:txBody>
          <a:bodyPr lIns="0" tIns="0" rIns="0" bIns="0" rtlCol="0" anchor="t">
            <a:spAutoFit/>
          </a:bodyPr>
          <a:lstStyle/>
          <a:p>
            <a:pPr algn="ctr">
              <a:lnSpc>
                <a:spcPts val="11665"/>
              </a:lnSpc>
            </a:pPr>
            <a:r>
              <a:rPr lang="en-US" sz="9720">
                <a:solidFill>
                  <a:srgbClr val="326CFC"/>
                </a:solidFill>
                <a:latin typeface="Akzidenz-Grotesk Bold" panose="02000803050000020004"/>
              </a:rPr>
              <a:t>02</a:t>
            </a:r>
            <a:endParaRPr lang="en-US" sz="9720">
              <a:solidFill>
                <a:srgbClr val="326CFC"/>
              </a:solidFill>
              <a:latin typeface="Akzidenz-Grotesk Bold" panose="02000803050000020004"/>
            </a:endParaRPr>
          </a:p>
        </p:txBody>
      </p:sp>
      <p:grpSp>
        <p:nvGrpSpPr>
          <p:cNvPr id="7" name="Group 7"/>
          <p:cNvGrpSpPr/>
          <p:nvPr/>
        </p:nvGrpSpPr>
        <p:grpSpPr>
          <a:xfrm>
            <a:off x="16445642" y="580253"/>
            <a:ext cx="1115194" cy="143260"/>
            <a:chOff x="0" y="0"/>
            <a:chExt cx="1486926" cy="191013"/>
          </a:xfrm>
        </p:grpSpPr>
        <p:grpSp>
          <p:nvGrpSpPr>
            <p:cNvPr id="8" name="Group 8"/>
            <p:cNvGrpSpPr/>
            <p:nvPr/>
          </p:nvGrpSpPr>
          <p:grpSpPr>
            <a:xfrm>
              <a:off x="0" y="0"/>
              <a:ext cx="191013" cy="1910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1" name="Group 11"/>
            <p:cNvGrpSpPr/>
            <p:nvPr/>
          </p:nvGrpSpPr>
          <p:grpSpPr>
            <a:xfrm>
              <a:off x="259183" y="0"/>
              <a:ext cx="191013" cy="1910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4" name="Group 14"/>
            <p:cNvGrpSpPr/>
            <p:nvPr/>
          </p:nvGrpSpPr>
          <p:grpSpPr>
            <a:xfrm>
              <a:off x="518365" y="0"/>
              <a:ext cx="191013" cy="19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7" name="Group 17"/>
            <p:cNvGrpSpPr/>
            <p:nvPr/>
          </p:nvGrpSpPr>
          <p:grpSpPr>
            <a:xfrm>
              <a:off x="777548" y="0"/>
              <a:ext cx="191013" cy="1910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0" name="Group 20"/>
            <p:cNvGrpSpPr/>
            <p:nvPr/>
          </p:nvGrpSpPr>
          <p:grpSpPr>
            <a:xfrm>
              <a:off x="1036730" y="0"/>
              <a:ext cx="191013" cy="19101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3" name="Group 23"/>
            <p:cNvGrpSpPr/>
            <p:nvPr/>
          </p:nvGrpSpPr>
          <p:grpSpPr>
            <a:xfrm>
              <a:off x="1295913" y="0"/>
              <a:ext cx="191013" cy="19101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sp>
        <p:nvSpPr>
          <p:cNvPr id="5" name="TextBox 5"/>
          <p:cNvSpPr txBox="1"/>
          <p:nvPr/>
        </p:nvSpPr>
        <p:spPr>
          <a:xfrm>
            <a:off x="6355280" y="5181435"/>
            <a:ext cx="7436920" cy="286682"/>
          </a:xfrm>
          <a:prstGeom prst="rect">
            <a:avLst/>
          </a:prstGeom>
        </p:spPr>
        <p:txBody>
          <a:bodyPr lIns="0" tIns="0" rIns="0" bIns="0" rtlCol="0" anchor="t">
            <a:spAutoFit/>
          </a:bodyPr>
          <a:lstStyle/>
          <a:p>
            <a:pPr marL="0" lvl="0" indent="0" algn="l">
              <a:lnSpc>
                <a:spcPts val="2280"/>
              </a:lnSpc>
              <a:spcBef>
                <a:spcPct val="0"/>
              </a:spcBef>
            </a:pPr>
            <a:r>
              <a:rPr lang="en-US" sz="1900" dirty="0">
                <a:solidFill>
                  <a:srgbClr val="FFFFFF"/>
                </a:solidFill>
                <a:latin typeface="Agrandir Wide" panose="00000505000000000000"/>
              </a:rPr>
              <a:t>ARM</a:t>
            </a:r>
            <a:r>
              <a:rPr lang="en-US" altLang="zh-CN" sz="1900" dirty="0">
                <a:solidFill>
                  <a:srgbClr val="FFFFFF"/>
                </a:solidFill>
                <a:latin typeface="Agrandir Wide" panose="00000505000000000000"/>
              </a:rPr>
              <a:t>v8 Memory Management Unit</a:t>
            </a:r>
            <a:endParaRPr lang="en-US" sz="1900" dirty="0">
              <a:solidFill>
                <a:srgbClr val="FFFFFF"/>
              </a:solidFill>
              <a:latin typeface="Agrandir Wide" panose="00000505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12" name="TextBox 12"/>
          <p:cNvSpPr txBox="1"/>
          <p:nvPr/>
        </p:nvSpPr>
        <p:spPr>
          <a:xfrm>
            <a:off x="1357906" y="1085476"/>
            <a:ext cx="7862293" cy="795089"/>
          </a:xfrm>
          <a:prstGeom prst="rect">
            <a:avLst/>
          </a:prstGeom>
        </p:spPr>
        <p:txBody>
          <a:bodyPr wrap="square"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内存管理单元的主要功能</a:t>
            </a:r>
            <a:endParaRPr lang="en-US" sz="5200" dirty="0">
              <a:solidFill>
                <a:srgbClr val="100F0D"/>
              </a:solidFill>
              <a:ea typeface="思源黑体 2 Heavy" panose="020B0A00000000000000" charset="-122"/>
            </a:endParaRPr>
          </a:p>
        </p:txBody>
      </p:sp>
      <p:grpSp>
        <p:nvGrpSpPr>
          <p:cNvPr id="28" name="组合 27"/>
          <p:cNvGrpSpPr/>
          <p:nvPr/>
        </p:nvGrpSpPr>
        <p:grpSpPr>
          <a:xfrm>
            <a:off x="1981200" y="1852404"/>
            <a:ext cx="13317582" cy="5638800"/>
            <a:chOff x="1806461" y="3250171"/>
            <a:chExt cx="7069182" cy="5596614"/>
          </a:xfrm>
        </p:grpSpPr>
        <p:sp>
          <p:nvSpPr>
            <p:cNvPr id="20" name="Freeform 8"/>
            <p:cNvSpPr/>
            <p:nvPr/>
          </p:nvSpPr>
          <p:spPr>
            <a:xfrm>
              <a:off x="1806461" y="6048478"/>
              <a:ext cx="6950043" cy="2798307"/>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a:p>
          </p:txBody>
        </p:sp>
        <p:sp>
          <p:nvSpPr>
            <p:cNvPr id="21" name="TextBox 9"/>
            <p:cNvSpPr txBox="1"/>
            <p:nvPr/>
          </p:nvSpPr>
          <p:spPr>
            <a:xfrm>
              <a:off x="3873358" y="7153714"/>
              <a:ext cx="3974813" cy="1094042"/>
            </a:xfrm>
            <a:prstGeom prst="rect">
              <a:avLst/>
            </a:prstGeom>
          </p:spPr>
          <p:txBody>
            <a:bodyPr lIns="0" tIns="0" rIns="0" bIns="0" rtlCol="0" anchor="t">
              <a:spAutoFit/>
            </a:bodyPr>
            <a:lstStyle/>
            <a:p>
              <a:pPr algn="just">
                <a:lnSpc>
                  <a:spcPts val="2855"/>
                </a:lnSpc>
              </a:pPr>
              <a:r>
                <a:rPr lang="zh-CN" altLang="en-US" sz="2400" dirty="0">
                  <a:solidFill>
                    <a:srgbClr val="1E1E1E"/>
                  </a:solidFill>
                  <a:ea typeface="思源黑体 2" panose="020B0500000000000000" charset="-122"/>
                </a:rPr>
                <a:t>不同程序、处理器、设备可能会有不同的虚拟地址与物理地址的映射，连续的虚拟空间可能对应的是碎片化的物理空间。</a:t>
              </a:r>
              <a:endParaRPr lang="en-US" sz="2400" dirty="0">
                <a:solidFill>
                  <a:srgbClr val="1E1E1E"/>
                </a:solidFill>
                <a:ea typeface="思源黑体 2" panose="020B0500000000000000" charset="-122"/>
              </a:endParaRPr>
            </a:p>
          </p:txBody>
        </p:sp>
        <p:sp>
          <p:nvSpPr>
            <p:cNvPr id="22" name="TextBox 10"/>
            <p:cNvSpPr txBox="1"/>
            <p:nvPr/>
          </p:nvSpPr>
          <p:spPr>
            <a:xfrm>
              <a:off x="3873357" y="6587881"/>
              <a:ext cx="5002286" cy="538525"/>
            </a:xfrm>
            <a:prstGeom prst="rect">
              <a:avLst/>
            </a:prstGeom>
          </p:spPr>
          <p:txBody>
            <a:bodyPr wrap="square" lIns="0" tIns="0" rIns="0" bIns="0" rtlCol="0" anchor="t">
              <a:spAutoFit/>
            </a:bodyPr>
            <a:lstStyle/>
            <a:p>
              <a:pPr algn="l">
                <a:lnSpc>
                  <a:spcPts val="4370"/>
                </a:lnSpc>
              </a:pPr>
              <a:r>
                <a:rPr lang="zh-CN" altLang="en-US" sz="3600" dirty="0">
                  <a:solidFill>
                    <a:srgbClr val="1E1E1E"/>
                  </a:solidFill>
                  <a:ea typeface="思源黑体 2 Bold" panose="020B0800000000000000" charset="-122"/>
                </a:rPr>
                <a:t>管理虚拟与物理内存的映射</a:t>
              </a:r>
              <a:endParaRPr lang="en-US" sz="3600" dirty="0">
                <a:solidFill>
                  <a:srgbClr val="1E1E1E"/>
                </a:solidFill>
                <a:ea typeface="思源黑体 2 Bold" panose="020B0800000000000000" charset="-122"/>
              </a:endParaRPr>
            </a:p>
          </p:txBody>
        </p:sp>
        <p:sp>
          <p:nvSpPr>
            <p:cNvPr id="23" name="TextBox 11"/>
            <p:cNvSpPr txBox="1"/>
            <p:nvPr/>
          </p:nvSpPr>
          <p:spPr>
            <a:xfrm>
              <a:off x="2529700" y="6568831"/>
              <a:ext cx="1122298" cy="952500"/>
            </a:xfrm>
            <a:prstGeom prst="rect">
              <a:avLst/>
            </a:prstGeom>
          </p:spPr>
          <p:txBody>
            <a:bodyPr lIns="0" tIns="0" rIns="0" bIns="0" rtlCol="0" anchor="t">
              <a:spAutoFit/>
            </a:bodyPr>
            <a:lstStyle/>
            <a:p>
              <a:pPr algn="l">
                <a:lnSpc>
                  <a:spcPts val="6740"/>
                </a:lnSpc>
              </a:pPr>
              <a:r>
                <a:rPr lang="en-US" sz="5615" dirty="0">
                  <a:solidFill>
                    <a:srgbClr val="326CFC"/>
                  </a:solidFill>
                  <a:latin typeface="Akzidenz-Grotesk Bold" panose="02000803050000020004"/>
                </a:rPr>
                <a:t>02.</a:t>
              </a:r>
              <a:endParaRPr lang="en-US" sz="5615" dirty="0">
                <a:solidFill>
                  <a:srgbClr val="326CFC"/>
                </a:solidFill>
                <a:latin typeface="Akzidenz-Grotesk Bold" panose="02000803050000020004"/>
              </a:endParaRPr>
            </a:p>
          </p:txBody>
        </p:sp>
        <p:sp>
          <p:nvSpPr>
            <p:cNvPr id="24" name="Freeform 12"/>
            <p:cNvSpPr/>
            <p:nvPr/>
          </p:nvSpPr>
          <p:spPr>
            <a:xfrm>
              <a:off x="1806461" y="3250171"/>
              <a:ext cx="6950043" cy="2798307"/>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a:p>
          </p:txBody>
        </p:sp>
        <p:sp>
          <p:nvSpPr>
            <p:cNvPr id="25" name="TextBox 13"/>
            <p:cNvSpPr txBox="1"/>
            <p:nvPr/>
          </p:nvSpPr>
          <p:spPr>
            <a:xfrm>
              <a:off x="3873358" y="4355407"/>
              <a:ext cx="3974813" cy="1115690"/>
            </a:xfrm>
            <a:prstGeom prst="rect">
              <a:avLst/>
            </a:prstGeom>
          </p:spPr>
          <p:txBody>
            <a:bodyPr lIns="0" tIns="0" rIns="0" bIns="0" rtlCol="0" anchor="t">
              <a:spAutoFit/>
            </a:bodyPr>
            <a:lstStyle/>
            <a:p>
              <a:pPr algn="just">
                <a:lnSpc>
                  <a:spcPts val="2855"/>
                </a:lnSpc>
              </a:pPr>
              <a:r>
                <a:rPr lang="zh-CN" altLang="en-US" sz="2800" dirty="0">
                  <a:solidFill>
                    <a:srgbClr val="1E1E1E"/>
                  </a:solidFill>
                  <a:ea typeface="思源黑体 2" panose="020B0500000000000000" charset="-122"/>
                </a:rPr>
                <a:t>程序在自己的虚拟内存空间中运行，无需考虑其他程序的内存情况</a:t>
              </a:r>
              <a:endParaRPr lang="en-US" sz="2800" dirty="0">
                <a:solidFill>
                  <a:srgbClr val="1E1E1E"/>
                </a:solidFill>
                <a:ea typeface="思源黑体 2" panose="020B0500000000000000" charset="-122"/>
              </a:endParaRPr>
            </a:p>
          </p:txBody>
        </p:sp>
        <p:sp>
          <p:nvSpPr>
            <p:cNvPr id="26" name="TextBox 14"/>
            <p:cNvSpPr txBox="1"/>
            <p:nvPr/>
          </p:nvSpPr>
          <p:spPr>
            <a:xfrm>
              <a:off x="3873358" y="3789574"/>
              <a:ext cx="3974812" cy="529312"/>
            </a:xfrm>
            <a:prstGeom prst="rect">
              <a:avLst/>
            </a:prstGeom>
          </p:spPr>
          <p:txBody>
            <a:bodyPr wrap="square" lIns="0" tIns="0" rIns="0" bIns="0" rtlCol="0" anchor="t">
              <a:spAutoFit/>
            </a:bodyPr>
            <a:lstStyle/>
            <a:p>
              <a:pPr algn="l">
                <a:lnSpc>
                  <a:spcPts val="4370"/>
                </a:lnSpc>
              </a:pPr>
              <a:r>
                <a:rPr lang="zh-CN" altLang="en-US" sz="3200" dirty="0">
                  <a:solidFill>
                    <a:srgbClr val="1E1E1E"/>
                  </a:solidFill>
                  <a:ea typeface="思源黑体 2 Bold" panose="020B0800000000000000" charset="-122"/>
                </a:rPr>
                <a:t>并发</a:t>
              </a:r>
              <a:r>
                <a:rPr lang="en-US" altLang="zh-CN" sz="3200" dirty="0">
                  <a:solidFill>
                    <a:srgbClr val="1E1E1E"/>
                  </a:solidFill>
                  <a:ea typeface="思源黑体 2 Bold" panose="020B0800000000000000" charset="-122"/>
                </a:rPr>
                <a:t>/</a:t>
              </a:r>
              <a:r>
                <a:rPr lang="zh-CN" altLang="en-US" sz="3200" dirty="0">
                  <a:solidFill>
                    <a:srgbClr val="1E1E1E"/>
                  </a:solidFill>
                  <a:ea typeface="思源黑体 2 Bold" panose="020B0800000000000000" charset="-122"/>
                </a:rPr>
                <a:t>并行处理任务</a:t>
              </a:r>
              <a:endParaRPr lang="en-US" sz="3200" dirty="0">
                <a:solidFill>
                  <a:srgbClr val="1E1E1E"/>
                </a:solidFill>
                <a:ea typeface="思源黑体 2 Bold" panose="020B0800000000000000" charset="-122"/>
              </a:endParaRPr>
            </a:p>
          </p:txBody>
        </p:sp>
        <p:sp>
          <p:nvSpPr>
            <p:cNvPr id="27" name="TextBox 15"/>
            <p:cNvSpPr txBox="1"/>
            <p:nvPr/>
          </p:nvSpPr>
          <p:spPr>
            <a:xfrm>
              <a:off x="2529700" y="3770524"/>
              <a:ext cx="1122298" cy="952500"/>
            </a:xfrm>
            <a:prstGeom prst="rect">
              <a:avLst/>
            </a:prstGeom>
          </p:spPr>
          <p:txBody>
            <a:bodyPr lIns="0" tIns="0" rIns="0" bIns="0" rtlCol="0" anchor="t">
              <a:spAutoFit/>
            </a:bodyPr>
            <a:lstStyle/>
            <a:p>
              <a:pPr algn="l">
                <a:lnSpc>
                  <a:spcPts val="6740"/>
                </a:lnSpc>
              </a:pPr>
              <a:r>
                <a:rPr lang="en-US" sz="5615">
                  <a:solidFill>
                    <a:srgbClr val="326CFC"/>
                  </a:solidFill>
                  <a:latin typeface="Akzidenz-Grotesk Bold" panose="02000803050000020004"/>
                </a:rPr>
                <a:t>01.</a:t>
              </a:r>
              <a:endParaRPr lang="en-US" sz="5615">
                <a:solidFill>
                  <a:srgbClr val="326CFC"/>
                </a:solidFill>
                <a:latin typeface="Akzidenz-Grotesk Bold" panose="02000803050000020004"/>
              </a:endParaRPr>
            </a:p>
          </p:txBody>
        </p:sp>
      </p:grpSp>
      <p:sp>
        <p:nvSpPr>
          <p:cNvPr id="29" name="Freeform 8"/>
          <p:cNvSpPr/>
          <p:nvPr/>
        </p:nvSpPr>
        <p:spPr>
          <a:xfrm>
            <a:off x="1977887" y="7416949"/>
            <a:ext cx="13093137" cy="2819400"/>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dirty="0"/>
          </a:p>
        </p:txBody>
      </p:sp>
      <p:sp>
        <p:nvSpPr>
          <p:cNvPr id="30" name="TextBox 9"/>
          <p:cNvSpPr txBox="1"/>
          <p:nvPr/>
        </p:nvSpPr>
        <p:spPr>
          <a:xfrm>
            <a:off x="5861761" y="8496577"/>
            <a:ext cx="7488122" cy="730393"/>
          </a:xfrm>
          <a:prstGeom prst="rect">
            <a:avLst/>
          </a:prstGeom>
        </p:spPr>
        <p:txBody>
          <a:bodyPr lIns="0" tIns="0" rIns="0" bIns="0" rtlCol="0" anchor="t">
            <a:spAutoFit/>
          </a:bodyPr>
          <a:lstStyle/>
          <a:p>
            <a:pPr algn="just">
              <a:lnSpc>
                <a:spcPts val="2855"/>
              </a:lnSpc>
            </a:pPr>
            <a:r>
              <a:rPr lang="zh-CN" altLang="en-US" sz="2400" dirty="0">
                <a:solidFill>
                  <a:srgbClr val="1E1E1E"/>
                </a:solidFill>
                <a:ea typeface="思源黑体 2" panose="020B0500000000000000" charset="-122"/>
              </a:rPr>
              <a:t>根据每个程序，控制其可访问的内存范围，同时针对常用的内存块或者是映射表进行缓存处理</a:t>
            </a:r>
            <a:endParaRPr lang="en-US" sz="2400" dirty="0">
              <a:solidFill>
                <a:srgbClr val="1E1E1E"/>
              </a:solidFill>
              <a:ea typeface="思源黑体 2" panose="020B0500000000000000" charset="-122"/>
            </a:endParaRPr>
          </a:p>
        </p:txBody>
      </p:sp>
      <p:sp>
        <p:nvSpPr>
          <p:cNvPr id="31" name="TextBox 10"/>
          <p:cNvSpPr txBox="1"/>
          <p:nvPr/>
        </p:nvSpPr>
        <p:spPr>
          <a:xfrm>
            <a:off x="5861759" y="7926479"/>
            <a:ext cx="9423771" cy="542584"/>
          </a:xfrm>
          <a:prstGeom prst="rect">
            <a:avLst/>
          </a:prstGeom>
        </p:spPr>
        <p:txBody>
          <a:bodyPr wrap="square" lIns="0" tIns="0" rIns="0" bIns="0" rtlCol="0" anchor="t">
            <a:spAutoFit/>
          </a:bodyPr>
          <a:lstStyle/>
          <a:p>
            <a:pPr algn="l">
              <a:lnSpc>
                <a:spcPts val="4370"/>
              </a:lnSpc>
            </a:pPr>
            <a:r>
              <a:rPr lang="zh-CN" altLang="en-US" sz="3600" dirty="0">
                <a:solidFill>
                  <a:srgbClr val="1E1E1E"/>
                </a:solidFill>
                <a:ea typeface="思源黑体 2 Bold" panose="020B0800000000000000" charset="-122"/>
              </a:rPr>
              <a:t>控制内存访问权限、内存序和缓存策略</a:t>
            </a:r>
            <a:endParaRPr lang="en-US" sz="3600" dirty="0">
              <a:solidFill>
                <a:srgbClr val="1E1E1E"/>
              </a:solidFill>
              <a:ea typeface="思源黑体 2 Bold" panose="020B0800000000000000" charset="-122"/>
            </a:endParaRPr>
          </a:p>
        </p:txBody>
      </p:sp>
      <p:sp>
        <p:nvSpPr>
          <p:cNvPr id="32" name="TextBox 11"/>
          <p:cNvSpPr txBox="1"/>
          <p:nvPr/>
        </p:nvSpPr>
        <p:spPr>
          <a:xfrm>
            <a:off x="3330453" y="7907285"/>
            <a:ext cx="2114289" cy="859210"/>
          </a:xfrm>
          <a:prstGeom prst="rect">
            <a:avLst/>
          </a:prstGeom>
        </p:spPr>
        <p:txBody>
          <a:bodyPr lIns="0" tIns="0" rIns="0" bIns="0" rtlCol="0" anchor="t">
            <a:spAutoFit/>
          </a:bodyPr>
          <a:lstStyle/>
          <a:p>
            <a:pPr algn="l">
              <a:lnSpc>
                <a:spcPts val="6740"/>
              </a:lnSpc>
            </a:pPr>
            <a:r>
              <a:rPr lang="en-US" sz="5615" dirty="0">
                <a:solidFill>
                  <a:srgbClr val="326CFC"/>
                </a:solidFill>
                <a:latin typeface="Akzidenz-Grotesk Bold" panose="02000803050000020004"/>
              </a:rPr>
              <a:t>03.</a:t>
            </a:r>
            <a:endParaRPr lang="en-US" sz="5615" dirty="0">
              <a:solidFill>
                <a:srgbClr val="326CFC"/>
              </a:solidFill>
              <a:latin typeface="Akzidenz-Grotesk Bold" panose="020008030500000200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转换后备缓冲区（</a:t>
            </a:r>
            <a:r>
              <a:rPr lang="en-US" altLang="zh-CN" sz="5200" b="1" dirty="0">
                <a:solidFill>
                  <a:srgbClr val="100F0D"/>
                </a:solidFill>
                <a:latin typeface="Arial" panose="020B0604020202020204" pitchFamily="34" charset="0"/>
                <a:ea typeface="思源黑体 2 Heavy" panose="020B0A00000000000000" charset="-122"/>
                <a:cs typeface="Arial" panose="020B0604020202020204" pitchFamily="34" charset="0"/>
              </a:rPr>
              <a:t>TLB</a:t>
            </a:r>
            <a:r>
              <a:rPr lang="zh-CN" altLang="en-US" sz="5200" dirty="0">
                <a:solidFill>
                  <a:srgbClr val="100F0D"/>
                </a:solidFill>
                <a:ea typeface="思源黑体 2 Heavy" panose="020B0A00000000000000" charset="-122"/>
              </a:rPr>
              <a:t>）</a:t>
            </a:r>
            <a:endParaRPr lang="en-US" sz="5200" dirty="0">
              <a:solidFill>
                <a:srgbClr val="100F0D"/>
              </a:solidFill>
              <a:ea typeface="思源黑体 2 Heavy" panose="020B0A00000000000000" charset="-122"/>
            </a:endParaRPr>
          </a:p>
        </p:txBody>
      </p:sp>
      <p:sp>
        <p:nvSpPr>
          <p:cNvPr id="21" name="Freeform 7"/>
          <p:cNvSpPr/>
          <p:nvPr/>
        </p:nvSpPr>
        <p:spPr>
          <a:xfrm>
            <a:off x="1295400" y="3117928"/>
            <a:ext cx="7535308" cy="4051143"/>
          </a:xfrm>
          <a:custGeom>
            <a:avLst/>
            <a:gdLst/>
            <a:ahLst/>
            <a:cxnLst/>
            <a:rect l="l" t="t" r="r" b="b"/>
            <a:pathLst>
              <a:path w="7535308" h="4051143">
                <a:moveTo>
                  <a:pt x="0" y="0"/>
                </a:moveTo>
                <a:lnTo>
                  <a:pt x="7535308" y="0"/>
                </a:lnTo>
                <a:lnTo>
                  <a:pt x="7535308" y="4051143"/>
                </a:lnTo>
                <a:lnTo>
                  <a:pt x="0" y="4051143"/>
                </a:lnTo>
                <a:lnTo>
                  <a:pt x="0" y="0"/>
                </a:lnTo>
                <a:close/>
              </a:path>
            </a:pathLst>
          </a:custGeom>
          <a:blipFill>
            <a:blip r:embed="rId2"/>
            <a:stretch>
              <a:fillRect/>
            </a:stretch>
          </a:blipFill>
        </p:spPr>
        <p:txBody>
          <a:bodyPr/>
          <a:lstStyle/>
          <a:p>
            <a:endParaRPr lang="zh-CN" altLang="en-US"/>
          </a:p>
        </p:txBody>
      </p:sp>
      <p:sp>
        <p:nvSpPr>
          <p:cNvPr id="25" name="TextBox 11"/>
          <p:cNvSpPr txBox="1"/>
          <p:nvPr/>
        </p:nvSpPr>
        <p:spPr>
          <a:xfrm>
            <a:off x="1925262" y="3276177"/>
            <a:ext cx="6275583" cy="3877985"/>
          </a:xfrm>
          <a:prstGeom prst="rect">
            <a:avLst/>
          </a:prstGeom>
        </p:spPr>
        <p:txBody>
          <a:bodyPr lIns="0" tIns="0" rIns="0" bIns="0" rtlCol="0" anchor="t">
            <a:spAutoFit/>
          </a:bodyPr>
          <a:lstStyle/>
          <a:p>
            <a:pPr algn="l"/>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是</a:t>
            </a:r>
            <a:r>
              <a:rPr lang="en-US" altLang="zh-CN" sz="3600" dirty="0">
                <a:solidFill>
                  <a:srgbClr val="1E1E1E"/>
                </a:solidFill>
                <a:ea typeface="思源黑体 2" panose="020B0500000000000000" charset="-122"/>
              </a:rPr>
              <a:t>MMU</a:t>
            </a:r>
            <a:r>
              <a:rPr lang="zh-CN" altLang="en-US" sz="3600" dirty="0">
                <a:solidFill>
                  <a:srgbClr val="1E1E1E"/>
                </a:solidFill>
                <a:ea typeface="思源黑体 2" panose="020B0500000000000000" charset="-122"/>
              </a:rPr>
              <a:t>中一个最近访问的</a:t>
            </a:r>
            <a:r>
              <a:rPr lang="zh-CN" altLang="en-US" sz="3600" b="1" u="sng" dirty="0">
                <a:solidFill>
                  <a:srgbClr val="1E1E1E"/>
                </a:solidFill>
                <a:ea typeface="思源黑体 2" panose="020B0500000000000000" charset="-122"/>
              </a:rPr>
              <a:t>页面转换关系的缓存</a:t>
            </a:r>
            <a:r>
              <a:rPr lang="zh-CN" altLang="en-US" sz="3600" dirty="0">
                <a:solidFill>
                  <a:srgbClr val="1E1E1E"/>
                </a:solidFill>
                <a:ea typeface="思源黑体 2" panose="020B0500000000000000" charset="-122"/>
              </a:rPr>
              <a:t>。对于处理器执行的每次内存访问，</a:t>
            </a:r>
            <a:r>
              <a:rPr lang="en-US" altLang="zh-CN" sz="3600" dirty="0">
                <a:solidFill>
                  <a:srgbClr val="1E1E1E"/>
                </a:solidFill>
                <a:ea typeface="思源黑体 2" panose="020B0500000000000000" charset="-122"/>
              </a:rPr>
              <a:t>MMU</a:t>
            </a:r>
            <a:r>
              <a:rPr lang="zh-CN" altLang="en-US" sz="3600" dirty="0">
                <a:solidFill>
                  <a:srgbClr val="1E1E1E"/>
                </a:solidFill>
                <a:ea typeface="思源黑体 2" panose="020B0500000000000000" charset="-122"/>
              </a:rPr>
              <a:t>检查其转换关系是否缓存在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中。如果请求的地址转换在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内命中，则地址转换立即可用。</a:t>
            </a:r>
            <a:endParaRPr lang="en-US" sz="3600" dirty="0">
              <a:solidFill>
                <a:srgbClr val="1E1E1E"/>
              </a:solidFill>
              <a:ea typeface="思源黑体 2" panose="020B0500000000000000" charset="-122"/>
            </a:endParaRPr>
          </a:p>
        </p:txBody>
      </p:sp>
      <p:sp>
        <p:nvSpPr>
          <p:cNvPr id="33" name="Freeform 7"/>
          <p:cNvSpPr/>
          <p:nvPr/>
        </p:nvSpPr>
        <p:spPr>
          <a:xfrm>
            <a:off x="9525000" y="3103019"/>
            <a:ext cx="7535308" cy="4051143"/>
          </a:xfrm>
          <a:custGeom>
            <a:avLst/>
            <a:gdLst/>
            <a:ahLst/>
            <a:cxnLst/>
            <a:rect l="l" t="t" r="r" b="b"/>
            <a:pathLst>
              <a:path w="7535308" h="4051143">
                <a:moveTo>
                  <a:pt x="0" y="0"/>
                </a:moveTo>
                <a:lnTo>
                  <a:pt x="7535308" y="0"/>
                </a:lnTo>
                <a:lnTo>
                  <a:pt x="7535308" y="4051143"/>
                </a:lnTo>
                <a:lnTo>
                  <a:pt x="0" y="4051143"/>
                </a:lnTo>
                <a:lnTo>
                  <a:pt x="0" y="0"/>
                </a:lnTo>
                <a:close/>
              </a:path>
            </a:pathLst>
          </a:custGeom>
          <a:blipFill>
            <a:blip r:embed="rId2"/>
            <a:stretch>
              <a:fillRect/>
            </a:stretch>
          </a:blipFill>
        </p:spPr>
        <p:txBody>
          <a:bodyPr/>
          <a:lstStyle/>
          <a:p>
            <a:endParaRPr lang="zh-CN" altLang="en-US" dirty="0"/>
          </a:p>
        </p:txBody>
      </p:sp>
      <p:sp>
        <p:nvSpPr>
          <p:cNvPr id="34" name="TextBox 11"/>
          <p:cNvSpPr txBox="1"/>
          <p:nvPr/>
        </p:nvSpPr>
        <p:spPr>
          <a:xfrm>
            <a:off x="10154862" y="3261268"/>
            <a:ext cx="6275583" cy="3877985"/>
          </a:xfrm>
          <a:prstGeom prst="rect">
            <a:avLst/>
          </a:prstGeom>
        </p:spPr>
        <p:txBody>
          <a:bodyPr lIns="0" tIns="0" rIns="0" bIns="0" rtlCol="0" anchor="t">
            <a:spAutoFit/>
          </a:bodyPr>
          <a:lstStyle/>
          <a:p>
            <a:pPr algn="l"/>
            <a:r>
              <a:rPr lang="zh-CN" altLang="en-US" sz="3600" dirty="0">
                <a:solidFill>
                  <a:srgbClr val="1E1E1E"/>
                </a:solidFill>
                <a:ea typeface="思源黑体 2" panose="020B0500000000000000" charset="-122"/>
              </a:rPr>
              <a:t>如果虚拟地址在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中没有有效的转换，称为</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缺失，那就要执行外部转换表遍历或查找。</a:t>
            </a:r>
            <a:r>
              <a:rPr lang="en-US" altLang="zh-CN" sz="3600" dirty="0">
                <a:solidFill>
                  <a:srgbClr val="1E1E1E"/>
                </a:solidFill>
                <a:ea typeface="思源黑体 2" panose="020B0500000000000000" charset="-122"/>
              </a:rPr>
              <a:t>MMU</a:t>
            </a:r>
            <a:r>
              <a:rPr lang="zh-CN" altLang="en-US" sz="3600" dirty="0">
                <a:solidFill>
                  <a:srgbClr val="1E1E1E"/>
                </a:solidFill>
                <a:ea typeface="思源黑体 2" panose="020B0500000000000000" charset="-122"/>
              </a:rPr>
              <a:t>中的专用硬件使其能够读取内存中的转换表。可以将新加载的转换表缓存在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中，以便可能的重用。</a:t>
            </a:r>
            <a:endParaRPr lang="en-US" sz="3600" dirty="0">
              <a:solidFill>
                <a:srgbClr val="1E1E1E"/>
              </a:solidFill>
              <a:ea typeface="思源黑体 2"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6" y="1085476"/>
            <a:ext cx="12967693" cy="795089"/>
          </a:xfrm>
          <a:prstGeom prst="rect">
            <a:avLst/>
          </a:prstGeom>
        </p:spPr>
        <p:txBody>
          <a:bodyPr wrap="square"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ARMv8</a:t>
            </a:r>
            <a:r>
              <a:rPr lang="zh-CN" altLang="en-US" sz="5200" dirty="0">
                <a:solidFill>
                  <a:srgbClr val="100F0D"/>
                </a:solidFill>
                <a:ea typeface="思源黑体 2 Heavy" panose="020B0A00000000000000" charset="-122"/>
              </a:rPr>
              <a:t>的</a:t>
            </a:r>
            <a:r>
              <a:rPr lang="en-US" altLang="zh-CN" sz="5200" b="1" dirty="0">
                <a:solidFill>
                  <a:srgbClr val="100F0D"/>
                </a:solidFill>
                <a:latin typeface="Arial" panose="020B0604020202020204" pitchFamily="34" charset="0"/>
                <a:ea typeface="思源黑体 2 Heavy" panose="020B0A00000000000000" charset="-122"/>
                <a:cs typeface="Arial" panose="020B0604020202020204" pitchFamily="34" charset="0"/>
              </a:rPr>
              <a:t>TLB</a:t>
            </a:r>
            <a:r>
              <a:rPr lang="zh-CN" altLang="en-US" sz="5200" dirty="0">
                <a:solidFill>
                  <a:srgbClr val="100F0D"/>
                </a:solidFill>
                <a:ea typeface="思源黑体 2 Heavy" panose="020B0A00000000000000" charset="-122"/>
              </a:rPr>
              <a:t>特性：连续块条目</a:t>
            </a:r>
            <a:endParaRPr lang="en-US" sz="5200" dirty="0">
              <a:solidFill>
                <a:srgbClr val="100F0D"/>
              </a:solidFill>
              <a:ea typeface="思源黑体 2 Heavy" panose="020B0A00000000000000" charset="-122"/>
            </a:endParaRPr>
          </a:p>
        </p:txBody>
      </p:sp>
      <p:grpSp>
        <p:nvGrpSpPr>
          <p:cNvPr id="17" name="组合 16"/>
          <p:cNvGrpSpPr/>
          <p:nvPr/>
        </p:nvGrpSpPr>
        <p:grpSpPr>
          <a:xfrm>
            <a:off x="1295400" y="2095500"/>
            <a:ext cx="15363252" cy="6662373"/>
            <a:chOff x="1462374" y="2702797"/>
            <a:chExt cx="15363252" cy="6662373"/>
          </a:xfrm>
        </p:grpSpPr>
        <p:sp>
          <p:nvSpPr>
            <p:cNvPr id="5" name="Freeform 5"/>
            <p:cNvSpPr/>
            <p:nvPr/>
          </p:nvSpPr>
          <p:spPr>
            <a:xfrm>
              <a:off x="1462374" y="2702797"/>
              <a:ext cx="15363252" cy="3383574"/>
            </a:xfrm>
            <a:custGeom>
              <a:avLst/>
              <a:gdLst/>
              <a:ahLst/>
              <a:cxnLst/>
              <a:rect l="l" t="t" r="r" b="b"/>
              <a:pathLst>
                <a:path w="15363252" h="3383574">
                  <a:moveTo>
                    <a:pt x="0" y="0"/>
                  </a:moveTo>
                  <a:lnTo>
                    <a:pt x="15363252" y="0"/>
                  </a:lnTo>
                  <a:lnTo>
                    <a:pt x="15363252" y="3383574"/>
                  </a:lnTo>
                  <a:lnTo>
                    <a:pt x="0" y="3383574"/>
                  </a:lnTo>
                  <a:lnTo>
                    <a:pt x="0" y="0"/>
                  </a:lnTo>
                  <a:close/>
                </a:path>
              </a:pathLst>
            </a:custGeom>
            <a:blipFill>
              <a:blip r:embed="rId2"/>
              <a:stretch>
                <a:fillRect/>
              </a:stretch>
            </a:blipFill>
          </p:spPr>
          <p:txBody>
            <a:bodyPr/>
            <a:lstStyle/>
            <a:p>
              <a:endParaRPr lang="zh-CN" altLang="en-US"/>
            </a:p>
          </p:txBody>
        </p:sp>
        <p:sp>
          <p:nvSpPr>
            <p:cNvPr id="6" name="TextBox 6"/>
            <p:cNvSpPr txBox="1"/>
            <p:nvPr/>
          </p:nvSpPr>
          <p:spPr>
            <a:xfrm>
              <a:off x="2652949" y="3238990"/>
              <a:ext cx="12613015" cy="1661993"/>
            </a:xfrm>
            <a:prstGeom prst="rect">
              <a:avLst/>
            </a:prstGeom>
          </p:spPr>
          <p:txBody>
            <a:bodyPr lIns="0" tIns="0" rIns="0" bIns="0" rtlCol="0" anchor="t">
              <a:spAutoFit/>
            </a:bodyPr>
            <a:lstStyle/>
            <a:p>
              <a:pPr algn="just"/>
              <a:r>
                <a:rPr lang="zh-CN" altLang="en-US" sz="3600" dirty="0">
                  <a:solidFill>
                    <a:srgbClr val="1E1E1E"/>
                  </a:solidFill>
                  <a:ea typeface="思源黑体 2" panose="020B0500000000000000" charset="-122"/>
                </a:rPr>
                <a:t>在每个虚拟地址与物理地址的转换表中，包含一段位信息被称为“连续位”。如果这个连续位被设置，则在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中进行地址转换时，这一个转换条目就可以</a:t>
              </a:r>
              <a:r>
                <a:rPr lang="zh-CN" altLang="en-US" sz="3600" b="1" u="sng" dirty="0">
                  <a:solidFill>
                    <a:srgbClr val="1E1E1E"/>
                  </a:solidFill>
                  <a:ea typeface="思源黑体 2" panose="020B0500000000000000" charset="-122"/>
                </a:rPr>
                <a:t>对应连续多个地址转换关系</a:t>
              </a:r>
              <a:r>
                <a:rPr lang="zh-CN" altLang="en-US" sz="3600" dirty="0">
                  <a:solidFill>
                    <a:srgbClr val="1E1E1E"/>
                  </a:solidFill>
                  <a:ea typeface="思源黑体 2" panose="020B0500000000000000" charset="-122"/>
                </a:rPr>
                <a:t>。</a:t>
              </a:r>
              <a:endParaRPr lang="en-US" sz="3600" dirty="0">
                <a:solidFill>
                  <a:srgbClr val="1E1E1E"/>
                </a:solidFill>
                <a:ea typeface="思源黑体 2" panose="020B0500000000000000" charset="-122"/>
              </a:endParaRPr>
            </a:p>
          </p:txBody>
        </p:sp>
        <p:sp>
          <p:nvSpPr>
            <p:cNvPr id="9" name="TextBox 9"/>
            <p:cNvSpPr txBox="1"/>
            <p:nvPr/>
          </p:nvSpPr>
          <p:spPr>
            <a:xfrm>
              <a:off x="2689392" y="3257212"/>
              <a:ext cx="4065756" cy="855322"/>
            </a:xfrm>
            <a:prstGeom prst="rect">
              <a:avLst/>
            </a:prstGeom>
          </p:spPr>
          <p:txBody>
            <a:bodyPr lIns="50800" tIns="50800" rIns="50800" bIns="50800" rtlCol="0" anchor="ctr"/>
            <a:lstStyle/>
            <a:p>
              <a:pPr algn="ctr">
                <a:lnSpc>
                  <a:spcPts val="3105"/>
                </a:lnSpc>
              </a:pPr>
            </a:p>
          </p:txBody>
        </p:sp>
        <p:sp>
          <p:nvSpPr>
            <p:cNvPr id="11" name="Freeform 11"/>
            <p:cNvSpPr/>
            <p:nvPr/>
          </p:nvSpPr>
          <p:spPr>
            <a:xfrm>
              <a:off x="1462374" y="5981596"/>
              <a:ext cx="15363252" cy="3383574"/>
            </a:xfrm>
            <a:custGeom>
              <a:avLst/>
              <a:gdLst/>
              <a:ahLst/>
              <a:cxnLst/>
              <a:rect l="l" t="t" r="r" b="b"/>
              <a:pathLst>
                <a:path w="15363252" h="3383574">
                  <a:moveTo>
                    <a:pt x="0" y="0"/>
                  </a:moveTo>
                  <a:lnTo>
                    <a:pt x="15363252" y="0"/>
                  </a:lnTo>
                  <a:lnTo>
                    <a:pt x="15363252" y="3383574"/>
                  </a:lnTo>
                  <a:lnTo>
                    <a:pt x="0" y="3383574"/>
                  </a:lnTo>
                  <a:lnTo>
                    <a:pt x="0" y="0"/>
                  </a:lnTo>
                  <a:close/>
                </a:path>
              </a:pathLst>
            </a:custGeom>
            <a:blipFill>
              <a:blip r:embed="rId2"/>
              <a:stretch>
                <a:fillRect/>
              </a:stretch>
            </a:blipFill>
          </p:spPr>
          <p:txBody>
            <a:bodyPr/>
            <a:lstStyle/>
            <a:p>
              <a:endParaRPr lang="zh-CN" altLang="en-US" dirty="0"/>
            </a:p>
          </p:txBody>
        </p:sp>
        <p:sp>
          <p:nvSpPr>
            <p:cNvPr id="15" name="TextBox 15"/>
            <p:cNvSpPr txBox="1"/>
            <p:nvPr/>
          </p:nvSpPr>
          <p:spPr>
            <a:xfrm>
              <a:off x="2689392" y="6536011"/>
              <a:ext cx="4065756" cy="855322"/>
            </a:xfrm>
            <a:prstGeom prst="rect">
              <a:avLst/>
            </a:prstGeom>
          </p:spPr>
          <p:txBody>
            <a:bodyPr lIns="50800" tIns="50800" rIns="50800" bIns="50800" rtlCol="0" anchor="ctr"/>
            <a:lstStyle/>
            <a:p>
              <a:pPr algn="ctr">
                <a:lnSpc>
                  <a:spcPts val="3105"/>
                </a:lnSpc>
              </a:pPr>
            </a:p>
          </p:txBody>
        </p:sp>
      </p:grpSp>
      <p:sp>
        <p:nvSpPr>
          <p:cNvPr id="18" name="TextBox 6"/>
          <p:cNvSpPr txBox="1"/>
          <p:nvPr/>
        </p:nvSpPr>
        <p:spPr>
          <a:xfrm>
            <a:off x="2286000" y="6015267"/>
            <a:ext cx="12613015" cy="1107996"/>
          </a:xfrm>
          <a:prstGeom prst="rect">
            <a:avLst/>
          </a:prstGeom>
        </p:spPr>
        <p:txBody>
          <a:bodyPr lIns="0" tIns="0" rIns="0" bIns="0" rtlCol="0" anchor="t">
            <a:spAutoFit/>
          </a:bodyPr>
          <a:lstStyle/>
          <a:p>
            <a:pPr algn="just"/>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可以为一个定义好的地址区间只缓存一个条目，这样就可以在</a:t>
            </a:r>
            <a:r>
              <a:rPr lang="en-US" altLang="zh-CN" sz="3600" dirty="0">
                <a:solidFill>
                  <a:srgbClr val="1E1E1E"/>
                </a:solidFill>
                <a:ea typeface="思源黑体 2" panose="020B0500000000000000" charset="-122"/>
              </a:rPr>
              <a:t>TLB</a:t>
            </a:r>
            <a:r>
              <a:rPr lang="zh-CN" altLang="en-US" sz="3600" dirty="0">
                <a:solidFill>
                  <a:srgbClr val="1E1E1E"/>
                </a:solidFill>
                <a:ea typeface="思源黑体 2" panose="020B0500000000000000" charset="-122"/>
              </a:rPr>
              <a:t>中存储比其他情况下更大范围的虚拟地址。</a:t>
            </a:r>
            <a:endParaRPr lang="en-US" sz="3600" dirty="0">
              <a:solidFill>
                <a:srgbClr val="1E1E1E"/>
              </a:solidFill>
              <a:ea typeface="思源黑体 2" panose="020B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447800" y="1962896"/>
          <a:ext cx="14859000" cy="609600"/>
        </p:xfrm>
        <a:graphic>
          <a:graphicData uri="http://schemas.openxmlformats.org/drawingml/2006/table">
            <a:tbl>
              <a:tblPr firstRow="1" bandRow="1">
                <a:tableStyleId>{5C22544A-7EE6-4342-B048-85BDC9FD1C3A}</a:tableStyleId>
              </a:tblPr>
              <a:tblGrid>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tblGrid>
              <a:tr h="6096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graphicFrame>
        <p:nvGraphicFramePr>
          <p:cNvPr id="5" name="表格 4"/>
          <p:cNvGraphicFramePr>
            <a:graphicFrameLocks noGrp="1"/>
          </p:cNvGraphicFramePr>
          <p:nvPr/>
        </p:nvGraphicFramePr>
        <p:xfrm>
          <a:off x="1905000" y="3695700"/>
          <a:ext cx="14859000" cy="609600"/>
        </p:xfrm>
        <a:graphic>
          <a:graphicData uri="http://schemas.openxmlformats.org/drawingml/2006/table">
            <a:tbl>
              <a:tblPr bandRow="1">
                <a:tableStyleId>{5C22544A-7EE6-4342-B048-85BDC9FD1C3A}</a:tableStyleId>
              </a:tblPr>
              <a:tblGrid>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gridCol w="742950"/>
              </a:tblGrid>
              <a:tr h="60960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sp>
        <p:nvSpPr>
          <p:cNvPr id="7" name="Freeform 5"/>
          <p:cNvSpPr/>
          <p:nvPr/>
        </p:nvSpPr>
        <p:spPr>
          <a:xfrm>
            <a:off x="1195674" y="5753100"/>
            <a:ext cx="15363252" cy="3383574"/>
          </a:xfrm>
          <a:custGeom>
            <a:avLst/>
            <a:gdLst/>
            <a:ahLst/>
            <a:cxnLst/>
            <a:rect l="l" t="t" r="r" b="b"/>
            <a:pathLst>
              <a:path w="15363252" h="3383574">
                <a:moveTo>
                  <a:pt x="0" y="0"/>
                </a:moveTo>
                <a:lnTo>
                  <a:pt x="15363252" y="0"/>
                </a:lnTo>
                <a:lnTo>
                  <a:pt x="15363252" y="3383574"/>
                </a:lnTo>
                <a:lnTo>
                  <a:pt x="0" y="3383574"/>
                </a:lnTo>
                <a:lnTo>
                  <a:pt x="0" y="0"/>
                </a:lnTo>
                <a:close/>
              </a:path>
            </a:pathLst>
          </a:custGeom>
          <a:blipFill>
            <a:blip r:embed="rId1"/>
            <a:stretch>
              <a:fillRect/>
            </a:stretch>
          </a:blipFill>
        </p:spPr>
        <p:txBody>
          <a:bodyPr/>
          <a:lstStyle/>
          <a:p>
            <a:endParaRPr lang="zh-CN" altLang="en-US" dirty="0"/>
          </a:p>
        </p:txBody>
      </p:sp>
      <p:sp>
        <p:nvSpPr>
          <p:cNvPr id="8" name="TextBox 6"/>
          <p:cNvSpPr txBox="1"/>
          <p:nvPr/>
        </p:nvSpPr>
        <p:spPr>
          <a:xfrm>
            <a:off x="2362200" y="6438900"/>
            <a:ext cx="12613015" cy="1107996"/>
          </a:xfrm>
          <a:prstGeom prst="rect">
            <a:avLst/>
          </a:prstGeom>
        </p:spPr>
        <p:txBody>
          <a:bodyPr lIns="0" tIns="0" rIns="0" bIns="0" rtlCol="0" anchor="t">
            <a:spAutoFit/>
          </a:bodyPr>
          <a:lstStyle/>
          <a:p>
            <a:pPr algn="just"/>
            <a:r>
              <a:rPr lang="zh-CN" altLang="en-US" sz="3600" dirty="0">
                <a:solidFill>
                  <a:srgbClr val="1E1E1E"/>
                </a:solidFill>
                <a:ea typeface="思源黑体 2" panose="020B0500000000000000" charset="-122"/>
              </a:rPr>
              <a:t>限制：必须是连续的虚拟地址对应连续的物理地址，必须开始于对齐的边界，属性一致</a:t>
            </a:r>
            <a:endParaRPr lang="en-US" sz="3600" dirty="0">
              <a:solidFill>
                <a:srgbClr val="1E1E1E"/>
              </a:solidFill>
              <a:ea typeface="思源黑体 2" panose="020B0500000000000000" charset="-122"/>
            </a:endParaRPr>
          </a:p>
        </p:txBody>
      </p:sp>
      <p:cxnSp>
        <p:nvCxnSpPr>
          <p:cNvPr id="10" name="直接连接符 9"/>
          <p:cNvCxnSpPr/>
          <p:nvPr/>
        </p:nvCxnSpPr>
        <p:spPr>
          <a:xfrm>
            <a:off x="5181600" y="2552700"/>
            <a:ext cx="2667000" cy="114300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11097039" y="2552700"/>
            <a:ext cx="2667000" cy="114300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896600" y="1553581"/>
            <a:ext cx="457200" cy="369332"/>
          </a:xfrm>
          <a:prstGeom prst="rect">
            <a:avLst/>
          </a:prstGeom>
          <a:noFill/>
        </p:spPr>
        <p:txBody>
          <a:bodyPr wrap="square" rtlCol="0">
            <a:spAutoFit/>
          </a:bodyPr>
          <a:lstStyle/>
          <a:p>
            <a:r>
              <a:rPr lang="en-US" altLang="zh-CN" dirty="0"/>
              <a:t>y</a:t>
            </a:r>
            <a:endParaRPr lang="zh-CN" altLang="en-US" dirty="0"/>
          </a:p>
        </p:txBody>
      </p:sp>
      <p:sp>
        <p:nvSpPr>
          <p:cNvPr id="13" name="文本框 12"/>
          <p:cNvSpPr txBox="1"/>
          <p:nvPr/>
        </p:nvSpPr>
        <p:spPr>
          <a:xfrm>
            <a:off x="4876800" y="1479295"/>
            <a:ext cx="685800" cy="369332"/>
          </a:xfrm>
          <a:prstGeom prst="rect">
            <a:avLst/>
          </a:prstGeom>
          <a:noFill/>
        </p:spPr>
        <p:txBody>
          <a:bodyPr wrap="square" rtlCol="0">
            <a:spAutoFit/>
          </a:bodyPr>
          <a:lstStyle/>
          <a:p>
            <a:r>
              <a:rPr lang="en-US" altLang="zh-CN" dirty="0"/>
              <a:t>y+8</a:t>
            </a:r>
            <a:endParaRPr lang="zh-CN" altLang="en-US" dirty="0"/>
          </a:p>
        </p:txBody>
      </p:sp>
      <p:sp>
        <p:nvSpPr>
          <p:cNvPr id="14" name="文本框 13"/>
          <p:cNvSpPr txBox="1"/>
          <p:nvPr/>
        </p:nvSpPr>
        <p:spPr>
          <a:xfrm>
            <a:off x="13639800" y="3239992"/>
            <a:ext cx="457200" cy="369332"/>
          </a:xfrm>
          <a:prstGeom prst="rect">
            <a:avLst/>
          </a:prstGeom>
          <a:noFill/>
        </p:spPr>
        <p:txBody>
          <a:bodyPr wrap="square" rtlCol="0">
            <a:spAutoFit/>
          </a:bodyPr>
          <a:lstStyle/>
          <a:p>
            <a:r>
              <a:rPr lang="en-US" altLang="zh-CN" dirty="0"/>
              <a:t>x</a:t>
            </a:r>
            <a:endParaRPr lang="zh-CN" altLang="en-US" dirty="0"/>
          </a:p>
        </p:txBody>
      </p:sp>
      <p:sp>
        <p:nvSpPr>
          <p:cNvPr id="15" name="文本框 14"/>
          <p:cNvSpPr txBox="1"/>
          <p:nvPr/>
        </p:nvSpPr>
        <p:spPr>
          <a:xfrm>
            <a:off x="7634081" y="3278092"/>
            <a:ext cx="762000" cy="369332"/>
          </a:xfrm>
          <a:prstGeom prst="rect">
            <a:avLst/>
          </a:prstGeom>
          <a:noFill/>
        </p:spPr>
        <p:txBody>
          <a:bodyPr wrap="square" rtlCol="0">
            <a:spAutoFit/>
          </a:bodyPr>
          <a:lstStyle/>
          <a:p>
            <a:r>
              <a:rPr lang="en-US" altLang="zh-CN" dirty="0"/>
              <a:t>x+8</a:t>
            </a:r>
            <a:endParaRPr lang="zh-CN" altLang="en-US" dirty="0"/>
          </a:p>
        </p:txBody>
      </p:sp>
      <p:sp>
        <p:nvSpPr>
          <p:cNvPr id="17" name="文本框 16"/>
          <p:cNvSpPr txBox="1"/>
          <p:nvPr/>
        </p:nvSpPr>
        <p:spPr>
          <a:xfrm>
            <a:off x="16916400" y="3720548"/>
            <a:ext cx="457200" cy="369332"/>
          </a:xfrm>
          <a:prstGeom prst="rect">
            <a:avLst/>
          </a:prstGeom>
          <a:noFill/>
        </p:spPr>
        <p:txBody>
          <a:bodyPr wrap="square" rtlCol="0">
            <a:spAutoFit/>
          </a:bodyPr>
          <a:lstStyle/>
          <a:p>
            <a:r>
              <a:rPr lang="en-US" altLang="zh-CN" dirty="0"/>
              <a:t>VA</a:t>
            </a:r>
            <a:endParaRPr lang="zh-CN" altLang="en-US" dirty="0"/>
          </a:p>
        </p:txBody>
      </p:sp>
      <p:sp>
        <p:nvSpPr>
          <p:cNvPr id="18" name="文本框 17"/>
          <p:cNvSpPr txBox="1"/>
          <p:nvPr/>
        </p:nvSpPr>
        <p:spPr>
          <a:xfrm>
            <a:off x="16535400" y="1962896"/>
            <a:ext cx="457200" cy="369332"/>
          </a:xfrm>
          <a:prstGeom prst="rect">
            <a:avLst/>
          </a:prstGeom>
          <a:noFill/>
        </p:spPr>
        <p:txBody>
          <a:bodyPr wrap="square" rtlCol="0">
            <a:spAutoFit/>
          </a:bodyPr>
          <a:lstStyle/>
          <a:p>
            <a:r>
              <a:rPr lang="en-US" altLang="zh-CN" dirty="0"/>
              <a:t>PA</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6" y="1085476"/>
            <a:ext cx="10148293" cy="795089"/>
          </a:xfrm>
          <a:prstGeom prst="rect">
            <a:avLst/>
          </a:prstGeom>
        </p:spPr>
        <p:txBody>
          <a:bodyPr wrap="square"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虚拟地址与物理地址的转换</a:t>
            </a:r>
            <a:endParaRPr lang="en-US" sz="5200" dirty="0">
              <a:solidFill>
                <a:srgbClr val="100F0D"/>
              </a:solidFill>
              <a:ea typeface="思源黑体 2 Heavy" panose="020B0A00000000000000" charset="-122"/>
            </a:endParaRPr>
          </a:p>
        </p:txBody>
      </p:sp>
      <p:grpSp>
        <p:nvGrpSpPr>
          <p:cNvPr id="29" name="组合 28"/>
          <p:cNvGrpSpPr/>
          <p:nvPr/>
        </p:nvGrpSpPr>
        <p:grpSpPr>
          <a:xfrm>
            <a:off x="8686800" y="2807734"/>
            <a:ext cx="8724132" cy="5514310"/>
            <a:chOff x="8535168" y="3332356"/>
            <a:chExt cx="8724132" cy="5514310"/>
          </a:xfrm>
        </p:grpSpPr>
        <p:sp>
          <p:nvSpPr>
            <p:cNvPr id="9" name="Freeform 9"/>
            <p:cNvSpPr/>
            <p:nvPr/>
          </p:nvSpPr>
          <p:spPr>
            <a:xfrm>
              <a:off x="8535168" y="3332356"/>
              <a:ext cx="8724132" cy="5514310"/>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sp>
          <p:nvSpPr>
            <p:cNvPr id="22" name="TextBox 22"/>
            <p:cNvSpPr txBox="1"/>
            <p:nvPr/>
          </p:nvSpPr>
          <p:spPr>
            <a:xfrm>
              <a:off x="9253329" y="3936393"/>
              <a:ext cx="7010400" cy="4308872"/>
            </a:xfrm>
            <a:prstGeom prst="rect">
              <a:avLst/>
            </a:prstGeom>
          </p:spPr>
          <p:txBody>
            <a:bodyPr wrap="square" lIns="0" tIns="0" rIns="0" bIns="0" rtlCol="0" anchor="t">
              <a:spAutoFit/>
            </a:bodyPr>
            <a:lstStyle/>
            <a:p>
              <a:pPr algn="just"/>
              <a:r>
                <a:rPr lang="zh-CN" altLang="en-US" sz="2800" dirty="0">
                  <a:solidFill>
                    <a:srgbClr val="1E1E1E"/>
                  </a:solidFill>
                  <a:ea typeface="思源黑体 2" panose="020B0500000000000000" charset="-122"/>
                </a:rPr>
                <a:t>由于虚拟地址是</a:t>
              </a:r>
              <a:r>
                <a:rPr lang="en-US" altLang="zh-CN" sz="2800" dirty="0">
                  <a:solidFill>
                    <a:srgbClr val="1E1E1E"/>
                  </a:solidFill>
                  <a:ea typeface="思源黑体 2" panose="020B0500000000000000" charset="-122"/>
                </a:rPr>
                <a:t>64</a:t>
              </a:r>
              <a:r>
                <a:rPr lang="zh-CN" altLang="en-US" sz="2800" dirty="0">
                  <a:solidFill>
                    <a:srgbClr val="1E1E1E"/>
                  </a:solidFill>
                  <a:ea typeface="思源黑体 2" panose="020B0500000000000000" charset="-122"/>
                </a:rPr>
                <a:t>位，但是实际物理地址是</a:t>
              </a:r>
              <a:r>
                <a:rPr lang="en-US" altLang="zh-CN" sz="2800" dirty="0">
                  <a:solidFill>
                    <a:srgbClr val="1E1E1E"/>
                  </a:solidFill>
                  <a:ea typeface="思源黑体 2" panose="020B0500000000000000" charset="-122"/>
                </a:rPr>
                <a:t>48</a:t>
              </a:r>
              <a:r>
                <a:rPr lang="zh-CN" altLang="en-US" sz="2800" dirty="0">
                  <a:solidFill>
                    <a:srgbClr val="1E1E1E"/>
                  </a:solidFill>
                  <a:ea typeface="思源黑体 2" panose="020B0500000000000000" charset="-122"/>
                </a:rPr>
                <a:t>位，因此在转换时高</a:t>
              </a:r>
              <a:r>
                <a:rPr lang="en-US" altLang="zh-CN" sz="2800" dirty="0">
                  <a:solidFill>
                    <a:srgbClr val="1E1E1E"/>
                  </a:solidFill>
                  <a:ea typeface="思源黑体 2" panose="020B0500000000000000" charset="-122"/>
                </a:rPr>
                <a:t>16</a:t>
              </a:r>
              <a:r>
                <a:rPr lang="zh-CN" altLang="en-US" sz="2800" dirty="0">
                  <a:solidFill>
                    <a:srgbClr val="1E1E1E"/>
                  </a:solidFill>
                  <a:ea typeface="思源黑体 2" panose="020B0500000000000000" charset="-122"/>
                </a:rPr>
                <a:t>位的地址必须是全</a:t>
              </a:r>
              <a:r>
                <a:rPr lang="en-US" altLang="zh-CN" sz="2800" dirty="0">
                  <a:solidFill>
                    <a:srgbClr val="1E1E1E"/>
                  </a:solidFill>
                  <a:ea typeface="思源黑体 2" panose="020B0500000000000000" charset="-122"/>
                </a:rPr>
                <a:t>0</a:t>
              </a:r>
              <a:r>
                <a:rPr lang="zh-CN" altLang="en-US" sz="2800" dirty="0">
                  <a:solidFill>
                    <a:srgbClr val="1E1E1E"/>
                  </a:solidFill>
                  <a:ea typeface="思源黑体 2" panose="020B0500000000000000" charset="-122"/>
                </a:rPr>
                <a:t>或者全</a:t>
              </a:r>
              <a:r>
                <a:rPr lang="en-US" altLang="zh-CN" sz="2800" dirty="0">
                  <a:solidFill>
                    <a:srgbClr val="1E1E1E"/>
                  </a:solidFill>
                  <a:ea typeface="思源黑体 2" panose="020B0500000000000000" charset="-122"/>
                </a:rPr>
                <a:t>1</a:t>
              </a:r>
              <a:r>
                <a:rPr lang="zh-CN" altLang="en-US" sz="2800" dirty="0">
                  <a:solidFill>
                    <a:srgbClr val="1E1E1E"/>
                  </a:solidFill>
                  <a:ea typeface="思源黑体 2" panose="020B0500000000000000" charset="-122"/>
                </a:rPr>
                <a:t>，分别代表着是使用哪张转换表（二选一）</a:t>
              </a:r>
              <a:endParaRPr lang="en-US" altLang="zh-CN" sz="2800" dirty="0">
                <a:solidFill>
                  <a:srgbClr val="1E1E1E"/>
                </a:solidFill>
                <a:ea typeface="思源黑体 2" panose="020B0500000000000000" charset="-122"/>
              </a:endParaRPr>
            </a:p>
            <a:p>
              <a:pPr algn="just"/>
              <a:endParaRPr lang="en-US" sz="2800" dirty="0">
                <a:solidFill>
                  <a:srgbClr val="1E1E1E"/>
                </a:solidFill>
                <a:ea typeface="思源黑体 2" panose="020B0500000000000000" charset="-122"/>
              </a:endParaRPr>
            </a:p>
            <a:p>
              <a:pPr algn="just"/>
              <a:r>
                <a:rPr lang="zh-CN" altLang="en-US" sz="2800" dirty="0">
                  <a:solidFill>
                    <a:srgbClr val="1E1E1E"/>
                  </a:solidFill>
                  <a:ea typeface="思源黑体 2" panose="020B0500000000000000" charset="-122"/>
                </a:rPr>
                <a:t>随后便是使用多级页表的转换方式</a:t>
              </a:r>
              <a:endParaRPr lang="en-US" sz="2800" dirty="0">
                <a:solidFill>
                  <a:srgbClr val="1E1E1E"/>
                </a:solidFill>
                <a:ea typeface="思源黑体 2" panose="020B0500000000000000" charset="-122"/>
              </a:endParaRPr>
            </a:p>
            <a:p>
              <a:pPr algn="just"/>
              <a:endParaRPr lang="en-US" sz="2800" dirty="0">
                <a:solidFill>
                  <a:srgbClr val="1E1E1E"/>
                </a:solidFill>
                <a:ea typeface="思源黑体 2" panose="020B0500000000000000" charset="-122"/>
              </a:endParaRPr>
            </a:p>
            <a:p>
              <a:pPr algn="just"/>
              <a:r>
                <a:rPr lang="zh-CN" altLang="en-US" sz="2800" dirty="0">
                  <a:solidFill>
                    <a:srgbClr val="1E1E1E"/>
                  </a:solidFill>
                  <a:ea typeface="思源黑体 2" panose="020B0500000000000000" charset="-122"/>
                </a:rPr>
                <a:t>值得注意的是，每个二级表可以与一个或多个一级表关联，这意味着可以将多个虚拟地址作为相同物理地址的别名。</a:t>
              </a:r>
              <a:endParaRPr lang="en-US" sz="2800" dirty="0">
                <a:solidFill>
                  <a:srgbClr val="1E1E1E"/>
                </a:solidFill>
                <a:ea typeface="思源黑体 2" panose="020B0500000000000000" charset="-122"/>
              </a:endParaRPr>
            </a:p>
          </p:txBody>
        </p:sp>
        <p:sp>
          <p:nvSpPr>
            <p:cNvPr id="25" name="TextBox 25"/>
            <p:cNvSpPr txBox="1"/>
            <p:nvPr/>
          </p:nvSpPr>
          <p:spPr>
            <a:xfrm>
              <a:off x="9703605" y="4004401"/>
              <a:ext cx="4065756" cy="855322"/>
            </a:xfrm>
            <a:prstGeom prst="rect">
              <a:avLst/>
            </a:prstGeom>
          </p:spPr>
          <p:txBody>
            <a:bodyPr lIns="50800" tIns="50800" rIns="50800" bIns="50800" rtlCol="0" anchor="ctr"/>
            <a:lstStyle/>
            <a:p>
              <a:pPr algn="ctr">
                <a:lnSpc>
                  <a:spcPts val="3105"/>
                </a:lnSpc>
              </a:pPr>
            </a:p>
          </p:txBody>
        </p:sp>
      </p:grpSp>
      <p:pic>
        <p:nvPicPr>
          <p:cNvPr id="28" name="图片 27"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14" y="2476500"/>
            <a:ext cx="7949486" cy="58455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6" y="1085476"/>
            <a:ext cx="10148293" cy="795089"/>
          </a:xfrm>
          <a:prstGeom prst="rect">
            <a:avLst/>
          </a:prstGeom>
        </p:spPr>
        <p:txBody>
          <a:bodyPr wrap="square" lIns="0" tIns="0" rIns="0" bIns="0" rtlCol="0" anchor="t">
            <a:spAutoFit/>
          </a:bodyPr>
          <a:lstStyle/>
          <a:p>
            <a:pPr algn="l">
              <a:lnSpc>
                <a:spcPts val="6240"/>
              </a:lnSpc>
            </a:pPr>
            <a:r>
              <a:rPr lang="en-US" altLang="zh-CN" sz="5200" b="1" dirty="0">
                <a:solidFill>
                  <a:srgbClr val="100F0D"/>
                </a:solidFill>
                <a:latin typeface="Arial" panose="020B0604020202020204" pitchFamily="34" charset="0"/>
                <a:ea typeface="思源黑体 2 Heavy" panose="020B0A00000000000000" charset="-122"/>
                <a:cs typeface="Arial" panose="020B0604020202020204" pitchFamily="34" charset="0"/>
              </a:rPr>
              <a:t>ARMv8-A</a:t>
            </a:r>
            <a:r>
              <a:rPr lang="zh-CN" altLang="en-US" sz="5200" dirty="0">
                <a:solidFill>
                  <a:srgbClr val="100F0D"/>
                </a:solidFill>
                <a:ea typeface="思源黑体 2 Heavy" panose="020B0A00000000000000" charset="-122"/>
              </a:rPr>
              <a:t>的转换表</a:t>
            </a:r>
            <a:endParaRPr lang="en-US" sz="5200" dirty="0">
              <a:solidFill>
                <a:srgbClr val="100F0D"/>
              </a:solidFill>
              <a:ea typeface="思源黑体 2 Heavy" panose="020B0A00000000000000" charset="-122"/>
            </a:endParaRPr>
          </a:p>
        </p:txBody>
      </p:sp>
      <p:grpSp>
        <p:nvGrpSpPr>
          <p:cNvPr id="29" name="组合 28"/>
          <p:cNvGrpSpPr/>
          <p:nvPr/>
        </p:nvGrpSpPr>
        <p:grpSpPr>
          <a:xfrm>
            <a:off x="419868" y="4505990"/>
            <a:ext cx="8724132" cy="5514310"/>
            <a:chOff x="8535168" y="3332356"/>
            <a:chExt cx="8724132" cy="5514310"/>
          </a:xfrm>
        </p:grpSpPr>
        <p:sp>
          <p:nvSpPr>
            <p:cNvPr id="9" name="Freeform 9"/>
            <p:cNvSpPr/>
            <p:nvPr/>
          </p:nvSpPr>
          <p:spPr>
            <a:xfrm>
              <a:off x="8535168" y="3332356"/>
              <a:ext cx="8724132" cy="5514310"/>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sp>
          <p:nvSpPr>
            <p:cNvPr id="22" name="TextBox 22"/>
            <p:cNvSpPr txBox="1"/>
            <p:nvPr/>
          </p:nvSpPr>
          <p:spPr>
            <a:xfrm>
              <a:off x="9253329" y="3936393"/>
              <a:ext cx="7010400" cy="2769989"/>
            </a:xfrm>
            <a:prstGeom prst="rect">
              <a:avLst/>
            </a:prstGeom>
          </p:spPr>
          <p:txBody>
            <a:bodyPr wrap="square" lIns="0" tIns="0" rIns="0" bIns="0" rtlCol="0" anchor="t">
              <a:spAutoFit/>
            </a:bodyPr>
            <a:lstStyle/>
            <a:p>
              <a:pPr algn="just"/>
              <a:r>
                <a:rPr lang="zh-CN" altLang="en-US" sz="3600" dirty="0">
                  <a:solidFill>
                    <a:srgbClr val="1E1E1E"/>
                  </a:solidFill>
                  <a:ea typeface="思源黑体 2" panose="020B0500000000000000" charset="-122"/>
                </a:rPr>
                <a:t>描述符表的格式如图所示，其类型由尾部的两位二进制进行区分。</a:t>
              </a:r>
              <a:endParaRPr lang="en-US" altLang="zh-CN" sz="3600" dirty="0">
                <a:solidFill>
                  <a:srgbClr val="1E1E1E"/>
                </a:solidFill>
                <a:ea typeface="思源黑体 2" panose="020B0500000000000000" charset="-122"/>
              </a:endParaRPr>
            </a:p>
            <a:p>
              <a:pPr algn="just"/>
              <a:endParaRPr lang="en-US" sz="3600" dirty="0">
                <a:solidFill>
                  <a:srgbClr val="1E1E1E"/>
                </a:solidFill>
                <a:ea typeface="思源黑体 2" panose="020B0500000000000000" charset="-122"/>
              </a:endParaRPr>
            </a:p>
            <a:p>
              <a:pPr algn="just"/>
              <a:r>
                <a:rPr lang="en-US" sz="3600" dirty="0">
                  <a:solidFill>
                    <a:srgbClr val="1E1E1E"/>
                  </a:solidFill>
                  <a:ea typeface="思源黑体 2" panose="020B0500000000000000" charset="-122"/>
                </a:rPr>
                <a:t>attributes</a:t>
              </a:r>
              <a:r>
                <a:rPr lang="zh-CN" altLang="en-US" sz="3600" dirty="0">
                  <a:solidFill>
                    <a:srgbClr val="1E1E1E"/>
                  </a:solidFill>
                  <a:ea typeface="思源黑体 2" panose="020B0500000000000000" charset="-122"/>
                </a:rPr>
                <a:t>一般用来表示内存的访问权限，缓存策略，执行权限等。</a:t>
              </a:r>
              <a:endParaRPr lang="en-US" sz="3600" dirty="0">
                <a:solidFill>
                  <a:srgbClr val="1E1E1E"/>
                </a:solidFill>
                <a:ea typeface="思源黑体 2" panose="020B0500000000000000" charset="-122"/>
              </a:endParaRPr>
            </a:p>
          </p:txBody>
        </p:sp>
        <p:sp>
          <p:nvSpPr>
            <p:cNvPr id="25" name="TextBox 25"/>
            <p:cNvSpPr txBox="1"/>
            <p:nvPr/>
          </p:nvSpPr>
          <p:spPr>
            <a:xfrm>
              <a:off x="9703605" y="4004401"/>
              <a:ext cx="4065756" cy="855322"/>
            </a:xfrm>
            <a:prstGeom prst="rect">
              <a:avLst/>
            </a:prstGeom>
          </p:spPr>
          <p:txBody>
            <a:bodyPr lIns="50800" tIns="50800" rIns="50800" bIns="50800" rtlCol="0" anchor="ctr"/>
            <a:lstStyle/>
            <a:p>
              <a:pPr algn="ctr">
                <a:lnSpc>
                  <a:spcPts val="3105"/>
                </a:lnSpc>
              </a:pPr>
            </a:p>
          </p:txBody>
        </p:sp>
      </p:grpSp>
      <p:pic>
        <p:nvPicPr>
          <p:cNvPr id="5" name="图片 4" descr="图形用户界面, 表格&#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886" y="1784826"/>
            <a:ext cx="11593114" cy="29014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6" y="1085476"/>
            <a:ext cx="11596094" cy="795089"/>
          </a:xfrm>
          <a:prstGeom prst="rect">
            <a:avLst/>
          </a:prstGeom>
        </p:spPr>
        <p:txBody>
          <a:bodyPr wrap="square"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颗粒（内存块）大小对转换表的影响</a:t>
            </a:r>
            <a:endParaRPr lang="en-US" sz="5200" dirty="0">
              <a:solidFill>
                <a:srgbClr val="100F0D"/>
              </a:solidFill>
              <a:ea typeface="思源黑体 2 Heavy" panose="020B0A00000000000000" charset="-122"/>
            </a:endParaRPr>
          </a:p>
        </p:txBody>
      </p:sp>
      <p:pic>
        <p:nvPicPr>
          <p:cNvPr id="6" name="图片 5" descr="文本, 表格&#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936492"/>
            <a:ext cx="13184702" cy="2606456"/>
          </a:xfrm>
          <a:prstGeom prst="rect">
            <a:avLst/>
          </a:prstGeom>
        </p:spPr>
      </p:pic>
      <p:pic>
        <p:nvPicPr>
          <p:cNvPr id="8" name="图片 7" descr="文本, 表格&#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575271"/>
            <a:ext cx="12954000" cy="2546131"/>
          </a:xfrm>
          <a:prstGeom prst="rect">
            <a:avLst/>
          </a:prstGeom>
        </p:spPr>
      </p:pic>
      <p:pic>
        <p:nvPicPr>
          <p:cNvPr id="11" name="图片 10" descr="文本, 表格&#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7089928"/>
            <a:ext cx="10802319" cy="2743200"/>
          </a:xfrm>
          <a:prstGeom prst="rect">
            <a:avLst/>
          </a:prstGeom>
        </p:spPr>
      </p:pic>
      <p:sp>
        <p:nvSpPr>
          <p:cNvPr id="12" name="文本框 11"/>
          <p:cNvSpPr txBox="1"/>
          <p:nvPr/>
        </p:nvSpPr>
        <p:spPr>
          <a:xfrm>
            <a:off x="366002" y="2935093"/>
            <a:ext cx="3584636" cy="707886"/>
          </a:xfrm>
          <a:prstGeom prst="rect">
            <a:avLst/>
          </a:prstGeom>
          <a:noFill/>
        </p:spPr>
        <p:txBody>
          <a:bodyPr wrap="none" rtlCol="0">
            <a:spAutoFit/>
          </a:bodyPr>
          <a:lstStyle/>
          <a:p>
            <a:r>
              <a:rPr lang="zh-CN" altLang="en-US" sz="4000" b="1" dirty="0"/>
              <a:t>颗粒大小</a:t>
            </a:r>
            <a:r>
              <a:rPr lang="en-US" altLang="zh-CN" sz="4000" b="1" dirty="0"/>
              <a:t>4KB</a:t>
            </a:r>
            <a:r>
              <a:rPr lang="zh-CN" altLang="en-US" sz="4000" b="1" dirty="0"/>
              <a:t>：</a:t>
            </a:r>
            <a:endParaRPr lang="zh-CN" altLang="en-US" sz="4000" b="1" dirty="0"/>
          </a:p>
        </p:txBody>
      </p:sp>
      <p:sp>
        <p:nvSpPr>
          <p:cNvPr id="13" name="文本框 12"/>
          <p:cNvSpPr txBox="1"/>
          <p:nvPr/>
        </p:nvSpPr>
        <p:spPr>
          <a:xfrm>
            <a:off x="0" y="5541549"/>
            <a:ext cx="3844322" cy="707886"/>
          </a:xfrm>
          <a:prstGeom prst="rect">
            <a:avLst/>
          </a:prstGeom>
          <a:noFill/>
        </p:spPr>
        <p:txBody>
          <a:bodyPr wrap="none" rtlCol="0">
            <a:spAutoFit/>
          </a:bodyPr>
          <a:lstStyle/>
          <a:p>
            <a:r>
              <a:rPr lang="zh-CN" altLang="en-US" sz="4000" b="1" dirty="0"/>
              <a:t>颗粒大小</a:t>
            </a:r>
            <a:r>
              <a:rPr lang="en-US" altLang="zh-CN" sz="4000" b="1" dirty="0"/>
              <a:t>16KB</a:t>
            </a:r>
            <a:r>
              <a:rPr lang="zh-CN" altLang="en-US" sz="4000" b="1" dirty="0"/>
              <a:t>：</a:t>
            </a:r>
            <a:endParaRPr lang="zh-CN" altLang="en-US" sz="4000" b="1" dirty="0"/>
          </a:p>
        </p:txBody>
      </p:sp>
      <p:sp>
        <p:nvSpPr>
          <p:cNvPr id="14" name="文本框 13"/>
          <p:cNvSpPr txBox="1"/>
          <p:nvPr/>
        </p:nvSpPr>
        <p:spPr>
          <a:xfrm>
            <a:off x="1143000" y="8107585"/>
            <a:ext cx="3844322" cy="707886"/>
          </a:xfrm>
          <a:prstGeom prst="rect">
            <a:avLst/>
          </a:prstGeom>
          <a:noFill/>
        </p:spPr>
        <p:txBody>
          <a:bodyPr wrap="none" rtlCol="0">
            <a:spAutoFit/>
          </a:bodyPr>
          <a:lstStyle/>
          <a:p>
            <a:r>
              <a:rPr lang="zh-CN" altLang="en-US" sz="4000" b="1" dirty="0"/>
              <a:t>颗粒大小</a:t>
            </a:r>
            <a:r>
              <a:rPr lang="en-US" altLang="zh-CN" sz="4000" b="1" dirty="0"/>
              <a:t>64KB</a:t>
            </a:r>
            <a:r>
              <a:rPr lang="zh-CN" altLang="en-US" sz="4000" b="1" dirty="0"/>
              <a:t>：</a:t>
            </a:r>
            <a:endParaRPr lang="zh-CN" altLang="en-US" sz="4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49346"/>
          </a:xfrm>
          <a:custGeom>
            <a:avLst/>
            <a:gdLst/>
            <a:ahLst/>
            <a:cxnLst/>
            <a:rect l="l" t="t" r="r" b="b"/>
            <a:pathLst>
              <a:path w="18288000" h="10349346">
                <a:moveTo>
                  <a:pt x="0" y="0"/>
                </a:moveTo>
                <a:lnTo>
                  <a:pt x="18288000" y="0"/>
                </a:lnTo>
                <a:lnTo>
                  <a:pt x="18288000" y="10349346"/>
                </a:lnTo>
                <a:lnTo>
                  <a:pt x="0" y="10349346"/>
                </a:lnTo>
                <a:lnTo>
                  <a:pt x="0" y="0"/>
                </a:lnTo>
                <a:close/>
              </a:path>
            </a:pathLst>
          </a:custGeom>
          <a:blipFill>
            <a:blip r:embed="rId1"/>
            <a:stretch>
              <a:fillRect l="-20428" t="-62958" r="-22215"/>
            </a:stretch>
          </a:blipFill>
        </p:spPr>
        <p:txBody>
          <a:bodyPr/>
          <a:lstStyle/>
          <a:p>
            <a:endParaRPr lang="zh-CN" altLang="en-US"/>
          </a:p>
        </p:txBody>
      </p:sp>
      <p:sp>
        <p:nvSpPr>
          <p:cNvPr id="3" name="Freeform 3"/>
          <p:cNvSpPr/>
          <p:nvPr/>
        </p:nvSpPr>
        <p:spPr>
          <a:xfrm>
            <a:off x="3120775" y="3506574"/>
            <a:ext cx="2908775" cy="2930728"/>
          </a:xfrm>
          <a:custGeom>
            <a:avLst/>
            <a:gdLst/>
            <a:ahLst/>
            <a:cxnLst/>
            <a:rect l="l" t="t" r="r" b="b"/>
            <a:pathLst>
              <a:path w="2908775" h="2930728">
                <a:moveTo>
                  <a:pt x="0" y="0"/>
                </a:moveTo>
                <a:lnTo>
                  <a:pt x="2908776" y="0"/>
                </a:lnTo>
                <a:lnTo>
                  <a:pt x="2908776" y="2930728"/>
                </a:lnTo>
                <a:lnTo>
                  <a:pt x="0" y="2930728"/>
                </a:lnTo>
                <a:lnTo>
                  <a:pt x="0" y="0"/>
                </a:lnTo>
                <a:close/>
              </a:path>
            </a:pathLst>
          </a:custGeom>
          <a:blipFill>
            <a:blip r:embed="rId2"/>
            <a:stretch>
              <a:fillRect/>
            </a:stretch>
          </a:blipFill>
        </p:spPr>
        <p:txBody>
          <a:bodyPr/>
          <a:lstStyle/>
          <a:p>
            <a:endParaRPr lang="zh-CN" altLang="en-US"/>
          </a:p>
        </p:txBody>
      </p:sp>
      <p:sp>
        <p:nvSpPr>
          <p:cNvPr id="4" name="TextBox 4"/>
          <p:cNvSpPr txBox="1"/>
          <p:nvPr/>
        </p:nvSpPr>
        <p:spPr>
          <a:xfrm>
            <a:off x="6230621" y="3857079"/>
            <a:ext cx="9454762" cy="1324356"/>
          </a:xfrm>
          <a:prstGeom prst="rect">
            <a:avLst/>
          </a:prstGeom>
        </p:spPr>
        <p:txBody>
          <a:bodyPr lIns="0" tIns="0" rIns="0" bIns="0" rtlCol="0" anchor="t">
            <a:spAutoFit/>
          </a:bodyPr>
          <a:lstStyle/>
          <a:p>
            <a:pPr marL="0" lvl="0" indent="0" algn="l">
              <a:lnSpc>
                <a:spcPts val="10690"/>
              </a:lnSpc>
              <a:spcBef>
                <a:spcPct val="0"/>
              </a:spcBef>
            </a:pPr>
            <a:r>
              <a:rPr lang="en-US" sz="8100" b="1" dirty="0">
                <a:solidFill>
                  <a:srgbClr val="FFFFFF"/>
                </a:solidFill>
                <a:latin typeface="Arial" panose="020B0604020202020204" pitchFamily="34" charset="0"/>
                <a:ea typeface="思源黑体 1 Heavy" panose="020B0A00000000000000" charset="-122"/>
                <a:cs typeface="Arial" panose="020B0604020202020204" pitchFamily="34" charset="0"/>
              </a:rPr>
              <a:t>ARM</a:t>
            </a:r>
            <a:r>
              <a:rPr lang="en-US" altLang="zh-CN" sz="8100" b="1" dirty="0">
                <a:solidFill>
                  <a:srgbClr val="FFFFFF"/>
                </a:solidFill>
                <a:latin typeface="Arial" panose="020B0604020202020204" pitchFamily="34" charset="0"/>
                <a:ea typeface="思源黑体 1 Heavy" panose="020B0A00000000000000" charset="-122"/>
                <a:cs typeface="Arial" panose="020B0604020202020204" pitchFamily="34" charset="0"/>
              </a:rPr>
              <a:t>v8</a:t>
            </a:r>
            <a:r>
              <a:rPr lang="zh-CN" altLang="en-US" sz="8100" dirty="0">
                <a:solidFill>
                  <a:srgbClr val="FFFFFF"/>
                </a:solidFill>
                <a:ea typeface="思源黑体 1 Heavy" panose="020B0A00000000000000" charset="-122"/>
              </a:rPr>
              <a:t>流水线结构</a:t>
            </a:r>
            <a:endParaRPr lang="en-US" sz="8100" dirty="0">
              <a:solidFill>
                <a:srgbClr val="FFFFFF"/>
              </a:solidFill>
              <a:ea typeface="思源黑体 1 Heavy" panose="020B0A00000000000000" charset="-122"/>
            </a:endParaRPr>
          </a:p>
        </p:txBody>
      </p:sp>
      <p:sp>
        <p:nvSpPr>
          <p:cNvPr id="5" name="TextBox 5"/>
          <p:cNvSpPr txBox="1"/>
          <p:nvPr/>
        </p:nvSpPr>
        <p:spPr>
          <a:xfrm>
            <a:off x="6230621" y="5308040"/>
            <a:ext cx="7436920" cy="286682"/>
          </a:xfrm>
          <a:prstGeom prst="rect">
            <a:avLst/>
          </a:prstGeom>
        </p:spPr>
        <p:txBody>
          <a:bodyPr lIns="0" tIns="0" rIns="0" bIns="0" rtlCol="0" anchor="t">
            <a:spAutoFit/>
          </a:bodyPr>
          <a:lstStyle/>
          <a:p>
            <a:pPr marL="0" lvl="0" indent="0" algn="l">
              <a:lnSpc>
                <a:spcPts val="2280"/>
              </a:lnSpc>
              <a:spcBef>
                <a:spcPct val="0"/>
              </a:spcBef>
            </a:pPr>
            <a:r>
              <a:rPr lang="en-US" sz="1900" dirty="0">
                <a:solidFill>
                  <a:srgbClr val="FFFFFF"/>
                </a:solidFill>
                <a:latin typeface="Agrandir Wide" panose="00000505000000000000"/>
              </a:rPr>
              <a:t>ARM</a:t>
            </a:r>
            <a:r>
              <a:rPr lang="en-US" altLang="zh-CN" sz="1900" dirty="0">
                <a:solidFill>
                  <a:srgbClr val="FFFFFF"/>
                </a:solidFill>
                <a:latin typeface="Agrandir Wide" panose="00000505000000000000"/>
              </a:rPr>
              <a:t>v8 Pipeline Structure</a:t>
            </a:r>
            <a:endParaRPr lang="en-US" sz="1900" dirty="0">
              <a:solidFill>
                <a:srgbClr val="FFFFFF"/>
              </a:solidFill>
              <a:latin typeface="Agrandir Wide" panose="00000505000000000000"/>
            </a:endParaRPr>
          </a:p>
        </p:txBody>
      </p:sp>
      <p:sp>
        <p:nvSpPr>
          <p:cNvPr id="6" name="TextBox 6"/>
          <p:cNvSpPr txBox="1"/>
          <p:nvPr/>
        </p:nvSpPr>
        <p:spPr>
          <a:xfrm>
            <a:off x="3492792" y="4139649"/>
            <a:ext cx="2164741" cy="1674291"/>
          </a:xfrm>
          <a:prstGeom prst="rect">
            <a:avLst/>
          </a:prstGeom>
        </p:spPr>
        <p:txBody>
          <a:bodyPr lIns="0" tIns="0" rIns="0" bIns="0" rtlCol="0" anchor="t">
            <a:spAutoFit/>
          </a:bodyPr>
          <a:lstStyle/>
          <a:p>
            <a:pPr algn="ctr">
              <a:lnSpc>
                <a:spcPts val="11665"/>
              </a:lnSpc>
            </a:pPr>
            <a:r>
              <a:rPr lang="en-US" sz="9720">
                <a:solidFill>
                  <a:srgbClr val="326CFC"/>
                </a:solidFill>
                <a:latin typeface="Akzidenz-Grotesk Bold" panose="02000803050000020004"/>
              </a:rPr>
              <a:t>03</a:t>
            </a:r>
            <a:endParaRPr lang="en-US" sz="9720">
              <a:solidFill>
                <a:srgbClr val="326CFC"/>
              </a:solidFill>
              <a:latin typeface="Akzidenz-Grotesk Bold" panose="02000803050000020004"/>
            </a:endParaRPr>
          </a:p>
        </p:txBody>
      </p:sp>
      <p:grpSp>
        <p:nvGrpSpPr>
          <p:cNvPr id="7" name="Group 7"/>
          <p:cNvGrpSpPr/>
          <p:nvPr/>
        </p:nvGrpSpPr>
        <p:grpSpPr>
          <a:xfrm>
            <a:off x="16445642" y="580253"/>
            <a:ext cx="1115194" cy="143260"/>
            <a:chOff x="0" y="0"/>
            <a:chExt cx="1486926" cy="191013"/>
          </a:xfrm>
        </p:grpSpPr>
        <p:grpSp>
          <p:nvGrpSpPr>
            <p:cNvPr id="8" name="Group 8"/>
            <p:cNvGrpSpPr/>
            <p:nvPr/>
          </p:nvGrpSpPr>
          <p:grpSpPr>
            <a:xfrm>
              <a:off x="0" y="0"/>
              <a:ext cx="191013" cy="1910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1" name="Group 11"/>
            <p:cNvGrpSpPr/>
            <p:nvPr/>
          </p:nvGrpSpPr>
          <p:grpSpPr>
            <a:xfrm>
              <a:off x="259183" y="0"/>
              <a:ext cx="191013" cy="1910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4" name="Group 14"/>
            <p:cNvGrpSpPr/>
            <p:nvPr/>
          </p:nvGrpSpPr>
          <p:grpSpPr>
            <a:xfrm>
              <a:off x="518365" y="0"/>
              <a:ext cx="191013" cy="19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7" name="Group 17"/>
            <p:cNvGrpSpPr/>
            <p:nvPr/>
          </p:nvGrpSpPr>
          <p:grpSpPr>
            <a:xfrm>
              <a:off x="777548" y="0"/>
              <a:ext cx="191013" cy="1910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0" name="Group 20"/>
            <p:cNvGrpSpPr/>
            <p:nvPr/>
          </p:nvGrpSpPr>
          <p:grpSpPr>
            <a:xfrm>
              <a:off x="1036730" y="0"/>
              <a:ext cx="191013" cy="19101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3" name="Group 23"/>
            <p:cNvGrpSpPr/>
            <p:nvPr/>
          </p:nvGrpSpPr>
          <p:grpSpPr>
            <a:xfrm>
              <a:off x="1295913" y="0"/>
              <a:ext cx="191013" cy="19101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3208256" y="-3446504"/>
            <a:ext cx="11513294" cy="9711770"/>
          </a:xfrm>
          <a:custGeom>
            <a:avLst/>
            <a:gdLst/>
            <a:ahLst/>
            <a:cxnLst/>
            <a:rect l="l" t="t" r="r" b="b"/>
            <a:pathLst>
              <a:path w="11513294" h="9711770">
                <a:moveTo>
                  <a:pt x="0" y="0"/>
                </a:moveTo>
                <a:lnTo>
                  <a:pt x="11513294" y="0"/>
                </a:lnTo>
                <a:lnTo>
                  <a:pt x="11513294" y="9711770"/>
                </a:lnTo>
                <a:lnTo>
                  <a:pt x="0" y="9711770"/>
                </a:lnTo>
                <a:lnTo>
                  <a:pt x="0" y="0"/>
                </a:lnTo>
                <a:close/>
              </a:path>
            </a:pathLst>
          </a:custGeom>
          <a:blipFill>
            <a:blip r:embed="rId1"/>
            <a:stretch>
              <a:fillRect/>
            </a:stretch>
          </a:blipFill>
        </p:spPr>
        <p:txBody>
          <a:bodyPr/>
          <a:lstStyle/>
          <a:p>
            <a:endParaRPr lang="zh-CN" altLang="en-US"/>
          </a:p>
        </p:txBody>
      </p:sp>
      <p:sp>
        <p:nvSpPr>
          <p:cNvPr id="3" name="TextBox 3"/>
          <p:cNvSpPr txBox="1"/>
          <p:nvPr/>
        </p:nvSpPr>
        <p:spPr>
          <a:xfrm>
            <a:off x="1925334" y="5631339"/>
            <a:ext cx="3955125" cy="876300"/>
          </a:xfrm>
          <a:prstGeom prst="rect">
            <a:avLst/>
          </a:prstGeom>
        </p:spPr>
        <p:txBody>
          <a:bodyPr lIns="0" tIns="0" rIns="0" bIns="0" rtlCol="0" anchor="t">
            <a:spAutoFit/>
          </a:bodyPr>
          <a:lstStyle/>
          <a:p>
            <a:pPr algn="ctr">
              <a:lnSpc>
                <a:spcPts val="5880"/>
              </a:lnSpc>
            </a:pPr>
            <a:r>
              <a:rPr lang="en-US" sz="4900">
                <a:solidFill>
                  <a:srgbClr val="326CFC"/>
                </a:solidFill>
                <a:latin typeface="Agrandir Wide" panose="00000505000000000000"/>
              </a:rPr>
              <a:t>Contents</a:t>
            </a:r>
            <a:endParaRPr lang="en-US" sz="4900">
              <a:solidFill>
                <a:srgbClr val="326CFC"/>
              </a:solidFill>
              <a:latin typeface="Agrandir Wide" panose="00000505000000000000"/>
            </a:endParaRPr>
          </a:p>
        </p:txBody>
      </p:sp>
      <p:sp>
        <p:nvSpPr>
          <p:cNvPr id="4" name="TextBox 4"/>
          <p:cNvSpPr txBox="1"/>
          <p:nvPr/>
        </p:nvSpPr>
        <p:spPr>
          <a:xfrm>
            <a:off x="2411569" y="4278789"/>
            <a:ext cx="2982655" cy="1485900"/>
          </a:xfrm>
          <a:prstGeom prst="rect">
            <a:avLst/>
          </a:prstGeom>
        </p:spPr>
        <p:txBody>
          <a:bodyPr lIns="0" tIns="0" rIns="0" bIns="0" rtlCol="0" anchor="t">
            <a:spAutoFit/>
          </a:bodyPr>
          <a:lstStyle/>
          <a:p>
            <a:pPr algn="ctr">
              <a:lnSpc>
                <a:spcPts val="11640"/>
              </a:lnSpc>
            </a:pPr>
            <a:r>
              <a:rPr lang="en-US" sz="9700">
                <a:solidFill>
                  <a:srgbClr val="262626"/>
                </a:solidFill>
                <a:ea typeface="思源黑体 2 Bold" panose="020B0800000000000000" charset="-122"/>
              </a:rPr>
              <a:t>目录</a:t>
            </a:r>
            <a:endParaRPr lang="en-US" sz="9700">
              <a:solidFill>
                <a:srgbClr val="262626"/>
              </a:solidFill>
              <a:ea typeface="思源黑体 2 Bold" panose="020B0800000000000000" charset="-122"/>
            </a:endParaRPr>
          </a:p>
        </p:txBody>
      </p:sp>
      <p:sp>
        <p:nvSpPr>
          <p:cNvPr id="5" name="Freeform 5"/>
          <p:cNvSpPr/>
          <p:nvPr/>
        </p:nvSpPr>
        <p:spPr>
          <a:xfrm>
            <a:off x="9221759" y="1302687"/>
            <a:ext cx="7846232" cy="1920406"/>
          </a:xfrm>
          <a:custGeom>
            <a:avLst/>
            <a:gdLst/>
            <a:ahLst/>
            <a:cxnLst/>
            <a:rect l="l" t="t" r="r" b="b"/>
            <a:pathLst>
              <a:path w="7846232" h="1920406">
                <a:moveTo>
                  <a:pt x="0" y="0"/>
                </a:moveTo>
                <a:lnTo>
                  <a:pt x="7846232" y="0"/>
                </a:lnTo>
                <a:lnTo>
                  <a:pt x="7846232" y="1920407"/>
                </a:lnTo>
                <a:lnTo>
                  <a:pt x="0" y="1920407"/>
                </a:lnTo>
                <a:lnTo>
                  <a:pt x="0" y="0"/>
                </a:lnTo>
                <a:close/>
              </a:path>
            </a:pathLst>
          </a:custGeom>
          <a:blipFill>
            <a:blip r:embed="rId2"/>
            <a:stretch>
              <a:fillRect/>
            </a:stretch>
          </a:blipFill>
        </p:spPr>
        <p:txBody>
          <a:bodyPr/>
          <a:lstStyle/>
          <a:p>
            <a:endParaRPr lang="zh-CN" altLang="en-US"/>
          </a:p>
        </p:txBody>
      </p:sp>
      <p:sp>
        <p:nvSpPr>
          <p:cNvPr id="6" name="Freeform 6"/>
          <p:cNvSpPr/>
          <p:nvPr/>
        </p:nvSpPr>
        <p:spPr>
          <a:xfrm>
            <a:off x="7515743" y="1302687"/>
            <a:ext cx="1883828" cy="1920406"/>
          </a:xfrm>
          <a:custGeom>
            <a:avLst/>
            <a:gdLst/>
            <a:ahLst/>
            <a:cxnLst/>
            <a:rect l="l" t="t" r="r" b="b"/>
            <a:pathLst>
              <a:path w="1883828" h="1920406">
                <a:moveTo>
                  <a:pt x="0" y="0"/>
                </a:moveTo>
                <a:lnTo>
                  <a:pt x="1883827" y="0"/>
                </a:lnTo>
                <a:lnTo>
                  <a:pt x="1883827" y="1920407"/>
                </a:lnTo>
                <a:lnTo>
                  <a:pt x="0" y="1920407"/>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10340003" y="1943100"/>
            <a:ext cx="4461669" cy="657225"/>
          </a:xfrm>
          <a:prstGeom prst="rect">
            <a:avLst/>
          </a:prstGeom>
        </p:spPr>
        <p:txBody>
          <a:bodyPr lIns="0" tIns="0" rIns="0" bIns="0" rtlCol="0" anchor="t">
            <a:spAutoFit/>
          </a:bodyPr>
          <a:lstStyle/>
          <a:p>
            <a:pPr algn="l">
              <a:lnSpc>
                <a:spcPts val="5280"/>
              </a:lnSpc>
            </a:pPr>
            <a:r>
              <a:rPr lang="zh-CN" altLang="en-US" sz="4400" dirty="0">
                <a:solidFill>
                  <a:srgbClr val="100F0D"/>
                </a:solidFill>
                <a:ea typeface="思源黑体 2 Bold" panose="020B0800000000000000" charset="-122"/>
              </a:rPr>
              <a:t>浮点运算与</a:t>
            </a:r>
            <a:r>
              <a:rPr lang="en-US" altLang="zh-CN" sz="4400" b="1" dirty="0">
                <a:solidFill>
                  <a:srgbClr val="100F0D"/>
                </a:solidFill>
                <a:latin typeface="Arial" panose="020B0604020202020204" pitchFamily="34" charset="0"/>
                <a:ea typeface="思源黑体 2 Bold" panose="020B0800000000000000" charset="-122"/>
                <a:cs typeface="Arial" panose="020B0604020202020204" pitchFamily="34" charset="0"/>
              </a:rPr>
              <a:t>NEON</a:t>
            </a:r>
            <a:endParaRPr lang="en-US" sz="4400" b="1" dirty="0">
              <a:solidFill>
                <a:srgbClr val="100F0D"/>
              </a:solidFill>
              <a:latin typeface="Arial" panose="020B0604020202020204" pitchFamily="34" charset="0"/>
              <a:ea typeface="思源黑体 2 Bold" panose="020B0800000000000000" charset="-122"/>
              <a:cs typeface="Arial" panose="020B0604020202020204" pitchFamily="34" charset="0"/>
            </a:endParaRPr>
          </a:p>
        </p:txBody>
      </p:sp>
      <p:sp>
        <p:nvSpPr>
          <p:cNvPr id="9" name="TextBox 9"/>
          <p:cNvSpPr txBox="1"/>
          <p:nvPr/>
        </p:nvSpPr>
        <p:spPr>
          <a:xfrm>
            <a:off x="7799835" y="1750182"/>
            <a:ext cx="1315643" cy="1016089"/>
          </a:xfrm>
          <a:prstGeom prst="rect">
            <a:avLst/>
          </a:prstGeom>
        </p:spPr>
        <p:txBody>
          <a:bodyPr lIns="0" tIns="0" rIns="0" bIns="0" rtlCol="0" anchor="t">
            <a:spAutoFit/>
          </a:bodyPr>
          <a:lstStyle/>
          <a:p>
            <a:pPr algn="ctr">
              <a:lnSpc>
                <a:spcPts val="7090"/>
              </a:lnSpc>
            </a:pPr>
            <a:r>
              <a:rPr lang="en-US" sz="5910">
                <a:solidFill>
                  <a:srgbClr val="326CFC"/>
                </a:solidFill>
                <a:latin typeface="Akzidenz-Grotesk Bold" panose="02000803050000020004"/>
              </a:rPr>
              <a:t>01</a:t>
            </a:r>
            <a:endParaRPr lang="en-US" sz="5910">
              <a:solidFill>
                <a:srgbClr val="326CFC"/>
              </a:solidFill>
              <a:latin typeface="Akzidenz-Grotesk Bold" panose="02000803050000020004"/>
            </a:endParaRPr>
          </a:p>
        </p:txBody>
      </p:sp>
      <p:sp>
        <p:nvSpPr>
          <p:cNvPr id="10" name="Freeform 10"/>
          <p:cNvSpPr/>
          <p:nvPr/>
        </p:nvSpPr>
        <p:spPr>
          <a:xfrm>
            <a:off x="9221759" y="3223094"/>
            <a:ext cx="7846232" cy="1920406"/>
          </a:xfrm>
          <a:custGeom>
            <a:avLst/>
            <a:gdLst/>
            <a:ahLst/>
            <a:cxnLst/>
            <a:rect l="l" t="t" r="r" b="b"/>
            <a:pathLst>
              <a:path w="7846232" h="1920406">
                <a:moveTo>
                  <a:pt x="0" y="0"/>
                </a:moveTo>
                <a:lnTo>
                  <a:pt x="7846232" y="0"/>
                </a:lnTo>
                <a:lnTo>
                  <a:pt x="7846232" y="1920406"/>
                </a:lnTo>
                <a:lnTo>
                  <a:pt x="0" y="1920406"/>
                </a:lnTo>
                <a:lnTo>
                  <a:pt x="0" y="0"/>
                </a:lnTo>
                <a:close/>
              </a:path>
            </a:pathLst>
          </a:custGeom>
          <a:blipFill>
            <a:blip r:embed="rId2"/>
            <a:stretch>
              <a:fillRect/>
            </a:stretch>
          </a:blipFill>
        </p:spPr>
        <p:txBody>
          <a:bodyPr/>
          <a:lstStyle/>
          <a:p>
            <a:endParaRPr lang="zh-CN" altLang="en-US"/>
          </a:p>
        </p:txBody>
      </p:sp>
      <p:sp>
        <p:nvSpPr>
          <p:cNvPr id="11" name="Freeform 11"/>
          <p:cNvSpPr/>
          <p:nvPr/>
        </p:nvSpPr>
        <p:spPr>
          <a:xfrm>
            <a:off x="7515743" y="3223094"/>
            <a:ext cx="1883828" cy="1920406"/>
          </a:xfrm>
          <a:custGeom>
            <a:avLst/>
            <a:gdLst/>
            <a:ahLst/>
            <a:cxnLst/>
            <a:rect l="l" t="t" r="r" b="b"/>
            <a:pathLst>
              <a:path w="1883828" h="1920406">
                <a:moveTo>
                  <a:pt x="0" y="0"/>
                </a:moveTo>
                <a:lnTo>
                  <a:pt x="1883827" y="0"/>
                </a:lnTo>
                <a:lnTo>
                  <a:pt x="1883827" y="1920406"/>
                </a:lnTo>
                <a:lnTo>
                  <a:pt x="0" y="1920406"/>
                </a:lnTo>
                <a:lnTo>
                  <a:pt x="0" y="0"/>
                </a:lnTo>
                <a:close/>
              </a:path>
            </a:pathLst>
          </a:custGeom>
          <a:blipFill>
            <a:blip r:embed="rId3"/>
            <a:stretch>
              <a:fillRect/>
            </a:stretch>
          </a:blipFill>
        </p:spPr>
        <p:txBody>
          <a:bodyPr/>
          <a:lstStyle/>
          <a:p>
            <a:endParaRPr lang="zh-CN" altLang="en-US"/>
          </a:p>
        </p:txBody>
      </p:sp>
      <p:sp>
        <p:nvSpPr>
          <p:cNvPr id="12" name="TextBox 12"/>
          <p:cNvSpPr txBox="1"/>
          <p:nvPr/>
        </p:nvSpPr>
        <p:spPr>
          <a:xfrm>
            <a:off x="10340003" y="3876675"/>
            <a:ext cx="4461669" cy="657225"/>
          </a:xfrm>
          <a:prstGeom prst="rect">
            <a:avLst/>
          </a:prstGeom>
        </p:spPr>
        <p:txBody>
          <a:bodyPr lIns="0" tIns="0" rIns="0" bIns="0" rtlCol="0" anchor="t">
            <a:spAutoFit/>
          </a:bodyPr>
          <a:lstStyle/>
          <a:p>
            <a:pPr algn="l">
              <a:lnSpc>
                <a:spcPts val="5280"/>
              </a:lnSpc>
            </a:pPr>
            <a:r>
              <a:rPr lang="zh-CN" altLang="en-US" sz="4400" dirty="0">
                <a:solidFill>
                  <a:srgbClr val="100F0D"/>
                </a:solidFill>
                <a:ea typeface="思源黑体 2 Bold" panose="020B0800000000000000" charset="-122"/>
              </a:rPr>
              <a:t>内存管理单元</a:t>
            </a:r>
            <a:endParaRPr lang="en-US" sz="4400" dirty="0">
              <a:solidFill>
                <a:srgbClr val="100F0D"/>
              </a:solidFill>
              <a:ea typeface="思源黑体 2 Bold" panose="020B0800000000000000" charset="-122"/>
            </a:endParaRPr>
          </a:p>
        </p:txBody>
      </p:sp>
      <p:sp>
        <p:nvSpPr>
          <p:cNvPr id="14" name="TextBox 14"/>
          <p:cNvSpPr txBox="1"/>
          <p:nvPr/>
        </p:nvSpPr>
        <p:spPr>
          <a:xfrm>
            <a:off x="7799835" y="3670588"/>
            <a:ext cx="1315643" cy="1016089"/>
          </a:xfrm>
          <a:prstGeom prst="rect">
            <a:avLst/>
          </a:prstGeom>
        </p:spPr>
        <p:txBody>
          <a:bodyPr lIns="0" tIns="0" rIns="0" bIns="0" rtlCol="0" anchor="t">
            <a:spAutoFit/>
          </a:bodyPr>
          <a:lstStyle/>
          <a:p>
            <a:pPr algn="ctr">
              <a:lnSpc>
                <a:spcPts val="7090"/>
              </a:lnSpc>
            </a:pPr>
            <a:r>
              <a:rPr lang="en-US" sz="5910">
                <a:solidFill>
                  <a:srgbClr val="326CFC"/>
                </a:solidFill>
                <a:latin typeface="Akzidenz-Grotesk Bold" panose="02000803050000020004"/>
              </a:rPr>
              <a:t>02</a:t>
            </a:r>
            <a:endParaRPr lang="en-US" sz="5910">
              <a:solidFill>
                <a:srgbClr val="326CFC"/>
              </a:solidFill>
              <a:latin typeface="Akzidenz-Grotesk Bold" panose="02000803050000020004"/>
            </a:endParaRPr>
          </a:p>
        </p:txBody>
      </p:sp>
      <p:sp>
        <p:nvSpPr>
          <p:cNvPr id="15" name="Freeform 15"/>
          <p:cNvSpPr/>
          <p:nvPr/>
        </p:nvSpPr>
        <p:spPr>
          <a:xfrm>
            <a:off x="9221759" y="5143500"/>
            <a:ext cx="7846232" cy="1920406"/>
          </a:xfrm>
          <a:custGeom>
            <a:avLst/>
            <a:gdLst/>
            <a:ahLst/>
            <a:cxnLst/>
            <a:rect l="l" t="t" r="r" b="b"/>
            <a:pathLst>
              <a:path w="7846232" h="1920406">
                <a:moveTo>
                  <a:pt x="0" y="0"/>
                </a:moveTo>
                <a:lnTo>
                  <a:pt x="7846232" y="0"/>
                </a:lnTo>
                <a:lnTo>
                  <a:pt x="7846232" y="1920406"/>
                </a:lnTo>
                <a:lnTo>
                  <a:pt x="0" y="1920406"/>
                </a:lnTo>
                <a:lnTo>
                  <a:pt x="0" y="0"/>
                </a:lnTo>
                <a:close/>
              </a:path>
            </a:pathLst>
          </a:custGeom>
          <a:blipFill>
            <a:blip r:embed="rId2"/>
            <a:stretch>
              <a:fillRect/>
            </a:stretch>
          </a:blipFill>
        </p:spPr>
        <p:txBody>
          <a:bodyPr/>
          <a:lstStyle/>
          <a:p>
            <a:endParaRPr lang="zh-CN" altLang="en-US"/>
          </a:p>
        </p:txBody>
      </p:sp>
      <p:sp>
        <p:nvSpPr>
          <p:cNvPr id="16" name="Freeform 16"/>
          <p:cNvSpPr/>
          <p:nvPr/>
        </p:nvSpPr>
        <p:spPr>
          <a:xfrm>
            <a:off x="7515743" y="5143500"/>
            <a:ext cx="1883828" cy="1920406"/>
          </a:xfrm>
          <a:custGeom>
            <a:avLst/>
            <a:gdLst/>
            <a:ahLst/>
            <a:cxnLst/>
            <a:rect l="l" t="t" r="r" b="b"/>
            <a:pathLst>
              <a:path w="1883828" h="1920406">
                <a:moveTo>
                  <a:pt x="0" y="0"/>
                </a:moveTo>
                <a:lnTo>
                  <a:pt x="1883827" y="0"/>
                </a:lnTo>
                <a:lnTo>
                  <a:pt x="1883827" y="1920406"/>
                </a:lnTo>
                <a:lnTo>
                  <a:pt x="0" y="1920406"/>
                </a:lnTo>
                <a:lnTo>
                  <a:pt x="0" y="0"/>
                </a:lnTo>
                <a:close/>
              </a:path>
            </a:pathLst>
          </a:custGeom>
          <a:blipFill>
            <a:blip r:embed="rId3"/>
            <a:stretch>
              <a:fillRect/>
            </a:stretch>
          </a:blipFill>
        </p:spPr>
        <p:txBody>
          <a:bodyPr/>
          <a:lstStyle/>
          <a:p>
            <a:endParaRPr lang="zh-CN" altLang="en-US"/>
          </a:p>
        </p:txBody>
      </p:sp>
      <p:sp>
        <p:nvSpPr>
          <p:cNvPr id="17" name="TextBox 17"/>
          <p:cNvSpPr txBox="1"/>
          <p:nvPr/>
        </p:nvSpPr>
        <p:spPr>
          <a:xfrm>
            <a:off x="10340003" y="5781675"/>
            <a:ext cx="4461669" cy="657225"/>
          </a:xfrm>
          <a:prstGeom prst="rect">
            <a:avLst/>
          </a:prstGeom>
        </p:spPr>
        <p:txBody>
          <a:bodyPr lIns="0" tIns="0" rIns="0" bIns="0" rtlCol="0" anchor="t">
            <a:spAutoFit/>
          </a:bodyPr>
          <a:lstStyle/>
          <a:p>
            <a:pPr algn="l">
              <a:lnSpc>
                <a:spcPts val="5280"/>
              </a:lnSpc>
            </a:pPr>
            <a:r>
              <a:rPr lang="zh-CN" altLang="en-US" sz="4400" dirty="0">
                <a:solidFill>
                  <a:srgbClr val="100F0D"/>
                </a:solidFill>
                <a:ea typeface="思源黑体 2 Bold" panose="020B0800000000000000" charset="-122"/>
              </a:rPr>
              <a:t>流水线架构</a:t>
            </a:r>
            <a:endParaRPr lang="en-US" sz="4400" dirty="0">
              <a:solidFill>
                <a:srgbClr val="100F0D"/>
              </a:solidFill>
              <a:ea typeface="思源黑体 2 Bold" panose="020B0800000000000000" charset="-122"/>
            </a:endParaRPr>
          </a:p>
        </p:txBody>
      </p:sp>
      <p:sp>
        <p:nvSpPr>
          <p:cNvPr id="19" name="TextBox 19"/>
          <p:cNvSpPr txBox="1"/>
          <p:nvPr/>
        </p:nvSpPr>
        <p:spPr>
          <a:xfrm>
            <a:off x="7799835" y="5590995"/>
            <a:ext cx="1315643" cy="1016089"/>
          </a:xfrm>
          <a:prstGeom prst="rect">
            <a:avLst/>
          </a:prstGeom>
        </p:spPr>
        <p:txBody>
          <a:bodyPr lIns="0" tIns="0" rIns="0" bIns="0" rtlCol="0" anchor="t">
            <a:spAutoFit/>
          </a:bodyPr>
          <a:lstStyle/>
          <a:p>
            <a:pPr algn="ctr">
              <a:lnSpc>
                <a:spcPts val="7090"/>
              </a:lnSpc>
            </a:pPr>
            <a:r>
              <a:rPr lang="en-US" sz="5910">
                <a:solidFill>
                  <a:srgbClr val="326CFC"/>
                </a:solidFill>
                <a:latin typeface="Akzidenz-Grotesk Bold" panose="02000803050000020004"/>
              </a:rPr>
              <a:t>03</a:t>
            </a:r>
            <a:endParaRPr lang="en-US" sz="5910">
              <a:solidFill>
                <a:srgbClr val="326CFC"/>
              </a:solidFill>
              <a:latin typeface="Akzidenz-Grotesk Bold" panose="02000803050000020004"/>
            </a:endParaRPr>
          </a:p>
        </p:txBody>
      </p:sp>
      <p:sp>
        <p:nvSpPr>
          <p:cNvPr id="20" name="Freeform 20"/>
          <p:cNvSpPr/>
          <p:nvPr/>
        </p:nvSpPr>
        <p:spPr>
          <a:xfrm>
            <a:off x="9221759" y="7063906"/>
            <a:ext cx="7846232" cy="1920406"/>
          </a:xfrm>
          <a:custGeom>
            <a:avLst/>
            <a:gdLst/>
            <a:ahLst/>
            <a:cxnLst/>
            <a:rect l="l" t="t" r="r" b="b"/>
            <a:pathLst>
              <a:path w="7846232" h="1920406">
                <a:moveTo>
                  <a:pt x="0" y="0"/>
                </a:moveTo>
                <a:lnTo>
                  <a:pt x="7846232" y="0"/>
                </a:lnTo>
                <a:lnTo>
                  <a:pt x="7846232" y="1920407"/>
                </a:lnTo>
                <a:lnTo>
                  <a:pt x="0" y="1920407"/>
                </a:lnTo>
                <a:lnTo>
                  <a:pt x="0" y="0"/>
                </a:lnTo>
                <a:close/>
              </a:path>
            </a:pathLst>
          </a:custGeom>
          <a:blipFill>
            <a:blip r:embed="rId2"/>
            <a:stretch>
              <a:fillRect/>
            </a:stretch>
          </a:blipFill>
        </p:spPr>
        <p:txBody>
          <a:bodyPr/>
          <a:lstStyle/>
          <a:p>
            <a:endParaRPr lang="zh-CN" altLang="en-US"/>
          </a:p>
        </p:txBody>
      </p:sp>
      <p:sp>
        <p:nvSpPr>
          <p:cNvPr id="21" name="Freeform 21"/>
          <p:cNvSpPr/>
          <p:nvPr/>
        </p:nvSpPr>
        <p:spPr>
          <a:xfrm>
            <a:off x="7515743" y="7063906"/>
            <a:ext cx="1883828" cy="1920406"/>
          </a:xfrm>
          <a:custGeom>
            <a:avLst/>
            <a:gdLst/>
            <a:ahLst/>
            <a:cxnLst/>
            <a:rect l="l" t="t" r="r" b="b"/>
            <a:pathLst>
              <a:path w="1883828" h="1920406">
                <a:moveTo>
                  <a:pt x="0" y="0"/>
                </a:moveTo>
                <a:lnTo>
                  <a:pt x="1883827" y="0"/>
                </a:lnTo>
                <a:lnTo>
                  <a:pt x="1883827" y="1920407"/>
                </a:lnTo>
                <a:lnTo>
                  <a:pt x="0" y="1920407"/>
                </a:lnTo>
                <a:lnTo>
                  <a:pt x="0" y="0"/>
                </a:lnTo>
                <a:close/>
              </a:path>
            </a:pathLst>
          </a:custGeom>
          <a:blipFill>
            <a:blip r:embed="rId3"/>
            <a:stretch>
              <a:fillRect/>
            </a:stretch>
          </a:blipFill>
        </p:spPr>
        <p:txBody>
          <a:bodyPr/>
          <a:lstStyle/>
          <a:p>
            <a:endParaRPr lang="zh-CN" altLang="en-US"/>
          </a:p>
        </p:txBody>
      </p:sp>
      <p:sp>
        <p:nvSpPr>
          <p:cNvPr id="22" name="TextBox 22"/>
          <p:cNvSpPr txBox="1"/>
          <p:nvPr/>
        </p:nvSpPr>
        <p:spPr>
          <a:xfrm>
            <a:off x="10340003" y="7686675"/>
            <a:ext cx="4461669" cy="657225"/>
          </a:xfrm>
          <a:prstGeom prst="rect">
            <a:avLst/>
          </a:prstGeom>
        </p:spPr>
        <p:txBody>
          <a:bodyPr lIns="0" tIns="0" rIns="0" bIns="0" rtlCol="0" anchor="t">
            <a:spAutoFit/>
          </a:bodyPr>
          <a:lstStyle/>
          <a:p>
            <a:pPr algn="l">
              <a:lnSpc>
                <a:spcPts val="5280"/>
              </a:lnSpc>
            </a:pPr>
            <a:r>
              <a:rPr lang="zh-CN" altLang="en-US" sz="4400" dirty="0">
                <a:solidFill>
                  <a:srgbClr val="100F0D"/>
                </a:solidFill>
                <a:ea typeface="思源黑体 2 Bold" panose="020B0800000000000000" charset="-122"/>
              </a:rPr>
              <a:t>缓存设计</a:t>
            </a:r>
            <a:endParaRPr lang="en-US" sz="4400" dirty="0">
              <a:solidFill>
                <a:srgbClr val="100F0D"/>
              </a:solidFill>
              <a:ea typeface="思源黑体 2 Bold" panose="020B0800000000000000" charset="-122"/>
            </a:endParaRPr>
          </a:p>
        </p:txBody>
      </p:sp>
      <p:sp>
        <p:nvSpPr>
          <p:cNvPr id="24" name="TextBox 24"/>
          <p:cNvSpPr txBox="1"/>
          <p:nvPr/>
        </p:nvSpPr>
        <p:spPr>
          <a:xfrm>
            <a:off x="7799835" y="7511401"/>
            <a:ext cx="1315643" cy="1016089"/>
          </a:xfrm>
          <a:prstGeom prst="rect">
            <a:avLst/>
          </a:prstGeom>
        </p:spPr>
        <p:txBody>
          <a:bodyPr lIns="0" tIns="0" rIns="0" bIns="0" rtlCol="0" anchor="t">
            <a:spAutoFit/>
          </a:bodyPr>
          <a:lstStyle/>
          <a:p>
            <a:pPr algn="ctr">
              <a:lnSpc>
                <a:spcPts val="7090"/>
              </a:lnSpc>
            </a:pPr>
            <a:r>
              <a:rPr lang="en-US" sz="5910">
                <a:solidFill>
                  <a:srgbClr val="326CFC"/>
                </a:solidFill>
                <a:latin typeface="Akzidenz-Grotesk Bold" panose="02000803050000020004"/>
              </a:rPr>
              <a:t>04</a:t>
            </a:r>
            <a:endParaRPr lang="en-US" sz="5910">
              <a:solidFill>
                <a:srgbClr val="326CFC"/>
              </a:solidFill>
              <a:latin typeface="Akzidenz-Grotesk Bold" panose="0200080305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9" name="TextBox 9"/>
          <p:cNvSpPr txBox="1"/>
          <p:nvPr/>
        </p:nvSpPr>
        <p:spPr>
          <a:xfrm>
            <a:off x="1357907" y="2628900"/>
            <a:ext cx="13272493" cy="5030095"/>
          </a:xfrm>
          <a:prstGeom prst="rect">
            <a:avLst/>
          </a:prstGeom>
        </p:spPr>
        <p:txBody>
          <a:bodyPr wrap="square" lIns="0" tIns="0" rIns="0" bIns="0" rtlCol="0" anchor="t">
            <a:spAutoFit/>
          </a:bodyPr>
          <a:lstStyle/>
          <a:p>
            <a:pPr marL="457200" indent="-457200" algn="l">
              <a:lnSpc>
                <a:spcPts val="4370"/>
              </a:lnSpc>
              <a:buFont typeface="Arial" panose="020B0604020202020204" pitchFamily="34" charset="0"/>
              <a:buChar char="•"/>
            </a:pPr>
            <a:r>
              <a:rPr lang="zh-CN" altLang="en-US" sz="2800" dirty="0">
                <a:solidFill>
                  <a:srgbClr val="262626"/>
                </a:solidFill>
                <a:ea typeface="思源黑体 2 Bold" panose="020B0800000000000000" charset="-122"/>
              </a:rPr>
              <a:t>八级流水线</a:t>
            </a:r>
            <a:endParaRPr lang="en-US" altLang="zh-CN" sz="28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	Fetch#1→ Fetch#2→ </a:t>
            </a:r>
            <a:r>
              <a:rPr lang="en-US" altLang="zh-CN" sz="2800" dirty="0" err="1">
                <a:solidFill>
                  <a:srgbClr val="262626"/>
                </a:solidFill>
                <a:ea typeface="思源黑体 2 Bold" panose="020B0800000000000000" charset="-122"/>
              </a:rPr>
              <a:t>Decode→ISS</a:t>
            </a:r>
            <a:r>
              <a:rPr lang="en-US" altLang="zh-CN" sz="2800" dirty="0">
                <a:solidFill>
                  <a:srgbClr val="262626"/>
                </a:solidFill>
                <a:ea typeface="思源黑体 2 Bold" panose="020B0800000000000000" charset="-122"/>
              </a:rPr>
              <a:t> (ALU Pipeline)→ </a:t>
            </a:r>
            <a:r>
              <a:rPr lang="en-US" altLang="zh-CN" sz="2800" dirty="0" err="1">
                <a:solidFill>
                  <a:srgbClr val="262626"/>
                </a:solidFill>
                <a:ea typeface="思源黑体 2 Bold" panose="020B0800000000000000" charset="-122"/>
              </a:rPr>
              <a:t>Shifter→ALU</a:t>
            </a:r>
            <a:r>
              <a:rPr lang="en-US" altLang="zh-CN" sz="2800" dirty="0">
                <a:solidFill>
                  <a:srgbClr val="262626"/>
                </a:solidFill>
                <a:ea typeface="思源黑体 2 Bold" panose="020B0800000000000000" charset="-122"/>
              </a:rPr>
              <a:t>→ SAT→ Write Back</a:t>
            </a:r>
            <a:endParaRPr lang="en-US" altLang="zh-CN" sz="2800" dirty="0">
              <a:solidFill>
                <a:srgbClr val="262626"/>
              </a:solidFill>
              <a:ea typeface="思源黑体 2 Bold" panose="020B0800000000000000" charset="-122"/>
            </a:endParaRPr>
          </a:p>
          <a:p>
            <a:pPr algn="l">
              <a:lnSpc>
                <a:spcPts val="4370"/>
              </a:lnSpc>
            </a:pPr>
            <a:endParaRPr lang="en-US" altLang="zh-CN" sz="2800" dirty="0">
              <a:solidFill>
                <a:srgbClr val="262626"/>
              </a:solidFill>
              <a:ea typeface="思源黑体 2 Bold" panose="020B0800000000000000" charset="-122"/>
            </a:endParaRPr>
          </a:p>
          <a:p>
            <a:pPr marL="457200" indent="-457200" algn="l">
              <a:lnSpc>
                <a:spcPts val="4370"/>
              </a:lnSpc>
              <a:buFont typeface="Arial" panose="020B0604020202020204" pitchFamily="34" charset="0"/>
              <a:buChar char="•"/>
            </a:pPr>
            <a:r>
              <a:rPr lang="zh-CN" altLang="en-US" sz="2800" dirty="0">
                <a:solidFill>
                  <a:srgbClr val="262626"/>
                </a:solidFill>
                <a:ea typeface="思源黑体 2 Bold" panose="020B0800000000000000" charset="-122"/>
              </a:rPr>
              <a:t>动态多发射技术</a:t>
            </a:r>
            <a:endParaRPr lang="en-US" altLang="zh-CN" sz="2800" dirty="0">
              <a:solidFill>
                <a:srgbClr val="262626"/>
              </a:solidFill>
              <a:ea typeface="思源黑体 2 Bold" panose="020B0800000000000000" charset="-122"/>
            </a:endParaRPr>
          </a:p>
          <a:p>
            <a:pPr marL="457200" indent="-457200" algn="l">
              <a:lnSpc>
                <a:spcPts val="4370"/>
              </a:lnSpc>
              <a:buFont typeface="Arial" panose="020B0604020202020204" pitchFamily="34" charset="0"/>
              <a:buChar char="•"/>
            </a:pPr>
            <a:endParaRPr lang="en-US" altLang="zh-CN" sz="2800" dirty="0">
              <a:solidFill>
                <a:srgbClr val="262626"/>
              </a:solidFill>
              <a:ea typeface="思源黑体 2 Bold" panose="020B0800000000000000" charset="-122"/>
            </a:endParaRPr>
          </a:p>
          <a:p>
            <a:pPr marL="457200" indent="-457200" algn="l">
              <a:lnSpc>
                <a:spcPts val="4370"/>
              </a:lnSpc>
              <a:buFont typeface="Arial" panose="020B0604020202020204" pitchFamily="34" charset="0"/>
              <a:buChar char="•"/>
            </a:pPr>
            <a:r>
              <a:rPr lang="zh-CN" altLang="en-US" sz="2800" dirty="0">
                <a:solidFill>
                  <a:srgbClr val="262626"/>
                </a:solidFill>
                <a:ea typeface="思源黑体 2 Bold" panose="020B0800000000000000" charset="-122"/>
              </a:rPr>
              <a:t>静态按序流水线</a:t>
            </a:r>
            <a:endParaRPr lang="en-US" altLang="zh-CN" sz="2800" dirty="0">
              <a:solidFill>
                <a:srgbClr val="262626"/>
              </a:solidFill>
              <a:ea typeface="思源黑体 2 Bold" panose="020B0800000000000000" charset="-122"/>
            </a:endParaRPr>
          </a:p>
          <a:p>
            <a:pPr marL="457200" indent="-457200" algn="l">
              <a:lnSpc>
                <a:spcPts val="4370"/>
              </a:lnSpc>
              <a:buFont typeface="Arial" panose="020B0604020202020204" pitchFamily="34" charset="0"/>
              <a:buChar char="•"/>
            </a:pPr>
            <a:endParaRPr lang="en-US" altLang="zh-CN" sz="2800" dirty="0">
              <a:solidFill>
                <a:srgbClr val="262626"/>
              </a:solidFill>
              <a:ea typeface="思源黑体 2 Bold" panose="020B0800000000000000" charset="-122"/>
            </a:endParaRPr>
          </a:p>
          <a:p>
            <a:pPr marL="457200" indent="-457200" algn="l">
              <a:lnSpc>
                <a:spcPts val="4370"/>
              </a:lnSpc>
              <a:buFont typeface="Arial" panose="020B0604020202020204" pitchFamily="34" charset="0"/>
              <a:buChar char="•"/>
            </a:pPr>
            <a:r>
              <a:rPr lang="zh-CN" altLang="en-US" sz="2800" dirty="0">
                <a:solidFill>
                  <a:srgbClr val="262626"/>
                </a:solidFill>
                <a:ea typeface="思源黑体 2 Bold" panose="020B0800000000000000" charset="-122"/>
              </a:rPr>
              <a:t>流水线结构</a:t>
            </a:r>
            <a:endParaRPr lang="en-US" altLang="zh-CN" sz="28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	</a:t>
            </a:r>
            <a:r>
              <a:rPr lang="zh-CN" altLang="en-US" sz="2800" dirty="0">
                <a:solidFill>
                  <a:srgbClr val="262626"/>
                </a:solidFill>
                <a:ea typeface="思源黑体 2 Bold" panose="020B0800000000000000" charset="-122"/>
              </a:rPr>
              <a:t>取指和预测、指令译码、定点执行和访存操作、浮点执行</a:t>
            </a:r>
            <a:endParaRPr lang="en-US" altLang="zh-CN" sz="2800" dirty="0">
              <a:solidFill>
                <a:srgbClr val="262626"/>
              </a:solidFill>
              <a:ea typeface="思源黑体 2 Bold" panose="020B0800000000000000" charset="-122"/>
            </a:endParaRPr>
          </a:p>
        </p:txBody>
      </p:sp>
      <p:sp>
        <p:nvSpPr>
          <p:cNvPr id="35"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ARM Cortex-A53</a:t>
            </a:r>
            <a:endPar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endParaRPr>
          </a:p>
        </p:txBody>
      </p:sp>
      <p:sp>
        <p:nvSpPr>
          <p:cNvPr id="36" name="TextBox 36"/>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ARM Cortex-A53</a:t>
            </a:r>
            <a:endParaRPr lang="en-US" sz="1400" spc="28" dirty="0">
              <a:solidFill>
                <a:srgbClr val="326CFC"/>
              </a:solidFill>
              <a:latin typeface="Agrandir Wide Medium" panose="00000605000000000000"/>
            </a:endParaRPr>
          </a:p>
        </p:txBody>
      </p:sp>
      <p:pic>
        <p:nvPicPr>
          <p:cNvPr id="1026" name="Picture 2" descr="In-Depth: Understanding the Cortex A53 on Mobile SoCs - Pixel Sp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0600" y="4533900"/>
            <a:ext cx="4646612" cy="498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流水线结构总览</a:t>
            </a:r>
            <a:endParaRPr lang="en-US" sz="5200" dirty="0">
              <a:solidFill>
                <a:srgbClr val="100F0D"/>
              </a:solidFill>
              <a:ea typeface="思源黑体 2 Heavy" panose="020B0A00000000000000" charset="-122"/>
            </a:endParaRPr>
          </a:p>
        </p:txBody>
      </p:sp>
      <p:sp>
        <p:nvSpPr>
          <p:cNvPr id="4" name="TextBox 36"/>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The Overview of P</a:t>
            </a:r>
            <a:r>
              <a:rPr lang="en-US" altLang="zh-CN" sz="1400" spc="28" dirty="0">
                <a:solidFill>
                  <a:srgbClr val="326CFC"/>
                </a:solidFill>
                <a:latin typeface="Agrandir Wide Medium" panose="00000605000000000000"/>
              </a:rPr>
              <a:t>ipeline Structure</a:t>
            </a:r>
            <a:endParaRPr lang="en-US" sz="1400" spc="28" dirty="0">
              <a:solidFill>
                <a:srgbClr val="326CFC"/>
              </a:solidFill>
              <a:latin typeface="Agrandir Wide Medium" panose="0000060500000000000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8758" y="2433090"/>
            <a:ext cx="11870483" cy="67684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6" name="TextBox 9"/>
          <p:cNvSpPr txBox="1"/>
          <p:nvPr/>
        </p:nvSpPr>
        <p:spPr>
          <a:xfrm>
            <a:off x="1357907" y="2433696"/>
            <a:ext cx="8624293" cy="6696320"/>
          </a:xfrm>
          <a:prstGeom prst="rect">
            <a:avLst/>
          </a:prstGeom>
        </p:spPr>
        <p:txBody>
          <a:bodyPr wrap="square" lIns="0" tIns="0" rIns="0" bIns="0" rtlCol="0" anchor="t">
            <a:spAutoFit/>
          </a:bodyPr>
          <a:lstStyle/>
          <a:p>
            <a:pPr algn="l">
              <a:lnSpc>
                <a:spcPts val="4370"/>
              </a:lnSpc>
            </a:pPr>
            <a:r>
              <a:rPr lang="en-US" altLang="zh-CN" sz="2800" dirty="0">
                <a:solidFill>
                  <a:srgbClr val="262626"/>
                </a:solidFill>
                <a:ea typeface="思源黑体 2 Bold" panose="020B0800000000000000" charset="-122"/>
              </a:rPr>
              <a:t>F1 </a:t>
            </a:r>
            <a:r>
              <a:rPr lang="zh-CN" altLang="en-US" sz="2800" dirty="0">
                <a:solidFill>
                  <a:srgbClr val="262626"/>
                </a:solidFill>
                <a:ea typeface="思源黑体 2 Bold" panose="020B0800000000000000" charset="-122"/>
              </a:rPr>
              <a:t>生成指令地址</a:t>
            </a:r>
            <a:endParaRPr lang="en-US" altLang="zh-CN" sz="2800" dirty="0">
              <a:solidFill>
                <a:srgbClr val="262626"/>
              </a:solidFill>
              <a:ea typeface="思源黑体 2 Bold" panose="020B0800000000000000" charset="-122"/>
            </a:endParaRPr>
          </a:p>
          <a:p>
            <a:pPr algn="l">
              <a:lnSpc>
                <a:spcPts val="4370"/>
              </a:lnSpc>
            </a:pPr>
            <a:r>
              <a:rPr lang="en-US" altLang="zh-CN" sz="2000" dirty="0">
                <a:solidFill>
                  <a:srgbClr val="262626"/>
                </a:solidFill>
                <a:ea typeface="思源黑体 2 Bold" panose="020B0800000000000000" charset="-122"/>
              </a:rPr>
              <a:t>AGU</a:t>
            </a:r>
            <a:r>
              <a:rPr lang="zh-CN" altLang="en-US" sz="2000" dirty="0">
                <a:solidFill>
                  <a:srgbClr val="262626"/>
                </a:solidFill>
                <a:ea typeface="思源黑体 2 Bold" panose="020B0800000000000000" charset="-122"/>
              </a:rPr>
              <a:t>生成当前</a:t>
            </a:r>
            <a:r>
              <a:rPr lang="en-US" altLang="zh-CN" sz="2000" dirty="0">
                <a:solidFill>
                  <a:srgbClr val="262626"/>
                </a:solidFill>
                <a:ea typeface="思源黑体 2 Bold" panose="020B0800000000000000" charset="-122"/>
              </a:rPr>
              <a:t>PC</a:t>
            </a:r>
            <a:r>
              <a:rPr lang="zh-CN" altLang="en-US" sz="2000" dirty="0">
                <a:solidFill>
                  <a:srgbClr val="262626"/>
                </a:solidFill>
                <a:ea typeface="思源黑体 2 Bold" panose="020B0800000000000000" charset="-122"/>
              </a:rPr>
              <a:t>指向的指令地址，</a:t>
            </a:r>
            <a:r>
              <a:rPr lang="en-US" altLang="zh-CN" sz="2000" dirty="0">
                <a:solidFill>
                  <a:srgbClr val="262626"/>
                </a:solidFill>
                <a:ea typeface="思源黑体 2 Bold" panose="020B0800000000000000" charset="-122"/>
              </a:rPr>
              <a:t>TLB</a:t>
            </a:r>
            <a:r>
              <a:rPr lang="zh-CN" altLang="en-US" sz="2000" dirty="0">
                <a:solidFill>
                  <a:srgbClr val="262626"/>
                </a:solidFill>
                <a:ea typeface="思源黑体 2 Bold" panose="020B0800000000000000" charset="-122"/>
              </a:rPr>
              <a:t>将虚拟地址转换为物理地址</a:t>
            </a:r>
            <a:endParaRPr lang="en-US" altLang="zh-CN" sz="2000" dirty="0">
              <a:solidFill>
                <a:srgbClr val="262626"/>
              </a:solidFill>
              <a:ea typeface="思源黑体 2 Bold" panose="020B0800000000000000" charset="-122"/>
            </a:endParaRPr>
          </a:p>
          <a:p>
            <a:pPr algn="l">
              <a:lnSpc>
                <a:spcPts val="4370"/>
              </a:lnSpc>
            </a:pPr>
            <a:endParaRPr lang="en-US" altLang="zh-CN" sz="20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F2 </a:t>
            </a:r>
            <a:r>
              <a:rPr lang="zh-CN" altLang="en-US" sz="2800" dirty="0">
                <a:solidFill>
                  <a:srgbClr val="262626"/>
                </a:solidFill>
                <a:ea typeface="思源黑体 2 Bold" panose="020B0800000000000000" charset="-122"/>
              </a:rPr>
              <a:t>查找和获取指令</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指令缓存使用物理地址查找对应的指令。若命中，则读取指令；若未命中，则从主存加载指令</a:t>
            </a:r>
            <a:br>
              <a:rPr lang="en-US" altLang="zh-CN" sz="2000" dirty="0">
                <a:solidFill>
                  <a:srgbClr val="262626"/>
                </a:solidFill>
                <a:ea typeface="思源黑体 2 Bold" panose="020B0800000000000000" charset="-122"/>
              </a:rPr>
            </a:br>
            <a:endParaRPr lang="en-US" altLang="zh-CN" sz="20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F3 </a:t>
            </a:r>
            <a:r>
              <a:rPr lang="zh-CN" altLang="en-US" sz="2800" dirty="0">
                <a:solidFill>
                  <a:srgbClr val="262626"/>
                </a:solidFill>
                <a:ea typeface="思源黑体 2 Bold" panose="020B0800000000000000" charset="-122"/>
              </a:rPr>
              <a:t>指令预测</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混合预测器对当前指令进行分支预测，间接预测器预测间接跳转的目标地址</a:t>
            </a:r>
            <a:endParaRPr lang="en-US" altLang="zh-CN" sz="2000" dirty="0">
              <a:solidFill>
                <a:srgbClr val="262626"/>
              </a:solidFill>
              <a:ea typeface="思源黑体 2 Bold" panose="020B0800000000000000" charset="-122"/>
            </a:endParaRPr>
          </a:p>
          <a:p>
            <a:pPr algn="l">
              <a:lnSpc>
                <a:spcPts val="4370"/>
              </a:lnSpc>
            </a:pPr>
            <a:endParaRPr lang="en-US" altLang="zh-CN" sz="28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F4 </a:t>
            </a:r>
            <a:r>
              <a:rPr lang="zh-CN" altLang="en-US" sz="2800" dirty="0">
                <a:solidFill>
                  <a:srgbClr val="262626"/>
                </a:solidFill>
                <a:ea typeface="思源黑体 2 Bold" panose="020B0800000000000000" charset="-122"/>
              </a:rPr>
              <a:t>准备下一周期的指令获取</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更新程序计数器</a:t>
            </a:r>
            <a:r>
              <a:rPr lang="en-US" altLang="zh-CN" sz="2000" dirty="0">
                <a:solidFill>
                  <a:srgbClr val="262626"/>
                </a:solidFill>
                <a:ea typeface="思源黑体 2 Bold" panose="020B0800000000000000" charset="-122"/>
              </a:rPr>
              <a:t>PC</a:t>
            </a:r>
            <a:r>
              <a:rPr lang="zh-CN" altLang="en-US" sz="2000" dirty="0">
                <a:solidFill>
                  <a:srgbClr val="262626"/>
                </a:solidFill>
                <a:ea typeface="思源黑体 2 Bold" panose="020B0800000000000000" charset="-122"/>
              </a:rPr>
              <a:t>，指向下一条要获取的指令地址</a:t>
            </a:r>
            <a:endParaRPr lang="en-US" altLang="zh-CN" sz="2000" dirty="0">
              <a:solidFill>
                <a:srgbClr val="262626"/>
              </a:solidFill>
              <a:ea typeface="思源黑体 2 Bold" panose="020B0800000000000000" charset="-122"/>
            </a:endParaRPr>
          </a:p>
        </p:txBody>
      </p:sp>
      <p:sp>
        <p:nvSpPr>
          <p:cNvPr id="7"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取指和预测</a:t>
            </a:r>
            <a:endParaRPr lang="en-US" sz="5200" dirty="0">
              <a:solidFill>
                <a:srgbClr val="100F0D"/>
              </a:solidFill>
              <a:ea typeface="思源黑体 2 Heavy" panose="020B0A00000000000000" charset="-122"/>
            </a:endParaRPr>
          </a:p>
        </p:txBody>
      </p:sp>
      <p:sp>
        <p:nvSpPr>
          <p:cNvPr id="8" name="TextBox 36"/>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F</a:t>
            </a:r>
            <a:r>
              <a:rPr lang="en-US" altLang="zh-CN" sz="1400" spc="28" dirty="0">
                <a:solidFill>
                  <a:srgbClr val="326CFC"/>
                </a:solidFill>
                <a:latin typeface="Agrandir Wide Medium" panose="00000605000000000000"/>
              </a:rPr>
              <a:t>etch and Predict</a:t>
            </a:r>
            <a:endParaRPr lang="en-US" sz="1400" spc="28" dirty="0">
              <a:solidFill>
                <a:srgbClr val="326CFC"/>
              </a:solidFill>
              <a:latin typeface="Agrandir Wide Medium" panose="00000605000000000000"/>
            </a:endParaRPr>
          </a:p>
        </p:txBody>
      </p:sp>
      <p:pic>
        <p:nvPicPr>
          <p:cNvPr id="9" name="图片 8"/>
          <p:cNvPicPr>
            <a:picLocks noChangeAspect="1"/>
          </p:cNvPicPr>
          <p:nvPr/>
        </p:nvPicPr>
        <p:blipFill>
          <a:blip r:embed="rId2"/>
          <a:stretch>
            <a:fillRect/>
          </a:stretch>
        </p:blipFill>
        <p:spPr>
          <a:xfrm>
            <a:off x="10896600" y="4055298"/>
            <a:ext cx="6467475" cy="46101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9"/>
          <p:cNvSpPr txBox="1"/>
          <p:nvPr/>
        </p:nvSpPr>
        <p:spPr>
          <a:xfrm>
            <a:off x="1357907" y="2433696"/>
            <a:ext cx="8624293" cy="4439292"/>
          </a:xfrm>
          <a:prstGeom prst="rect">
            <a:avLst/>
          </a:prstGeom>
        </p:spPr>
        <p:txBody>
          <a:bodyPr wrap="square" lIns="0" tIns="0" rIns="0" bIns="0" rtlCol="0" anchor="t">
            <a:spAutoFit/>
          </a:bodyPr>
          <a:lstStyle/>
          <a:p>
            <a:pPr algn="l">
              <a:lnSpc>
                <a:spcPts val="4370"/>
              </a:lnSpc>
            </a:pPr>
            <a:r>
              <a:rPr lang="en-US" altLang="zh-CN" sz="2800" dirty="0">
                <a:solidFill>
                  <a:srgbClr val="262626"/>
                </a:solidFill>
                <a:ea typeface="思源黑体 2 Bold" panose="020B0800000000000000" charset="-122"/>
              </a:rPr>
              <a:t>D1 </a:t>
            </a:r>
            <a:r>
              <a:rPr lang="zh-CN" altLang="en-US" sz="2800" dirty="0">
                <a:solidFill>
                  <a:srgbClr val="262626"/>
                </a:solidFill>
                <a:ea typeface="思源黑体 2 Bold" panose="020B0800000000000000" charset="-122"/>
              </a:rPr>
              <a:t>初步译码</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识别指令的大致类型，例如算术运算，访存指令，逻辑运算等</a:t>
            </a:r>
            <a:endParaRPr lang="en-US" altLang="zh-CN" sz="2000" dirty="0">
              <a:solidFill>
                <a:srgbClr val="262626"/>
              </a:solidFill>
              <a:ea typeface="思源黑体 2 Bold" panose="020B0800000000000000" charset="-122"/>
            </a:endParaRPr>
          </a:p>
          <a:p>
            <a:pPr algn="l">
              <a:lnSpc>
                <a:spcPts val="4370"/>
              </a:lnSpc>
            </a:pPr>
            <a:endParaRPr lang="en-US" altLang="zh-CN" sz="20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D2 </a:t>
            </a:r>
            <a:r>
              <a:rPr lang="zh-CN" altLang="en-US" sz="2800" dirty="0">
                <a:solidFill>
                  <a:srgbClr val="262626"/>
                </a:solidFill>
                <a:ea typeface="思源黑体 2 Bold" panose="020B0800000000000000" charset="-122"/>
              </a:rPr>
              <a:t>主要译码</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确定操作数、目标寄存器和具体的操作类型</a:t>
            </a:r>
            <a:br>
              <a:rPr lang="en-US" altLang="zh-CN" sz="2000" dirty="0">
                <a:solidFill>
                  <a:srgbClr val="262626"/>
                </a:solidFill>
                <a:ea typeface="思源黑体 2 Bold" panose="020B0800000000000000" charset="-122"/>
              </a:rPr>
            </a:br>
            <a:endParaRPr lang="en-US" altLang="zh-CN" sz="2000" dirty="0">
              <a:solidFill>
                <a:srgbClr val="262626"/>
              </a:solidFill>
              <a:ea typeface="思源黑体 2 Bold" panose="020B0800000000000000" charset="-122"/>
            </a:endParaRPr>
          </a:p>
          <a:p>
            <a:pPr algn="l">
              <a:lnSpc>
                <a:spcPts val="4370"/>
              </a:lnSpc>
            </a:pPr>
            <a:r>
              <a:rPr lang="en-US" altLang="zh-CN" sz="2800" dirty="0">
                <a:solidFill>
                  <a:srgbClr val="262626"/>
                </a:solidFill>
                <a:ea typeface="思源黑体 2 Bold" panose="020B0800000000000000" charset="-122"/>
              </a:rPr>
              <a:t>D3 </a:t>
            </a:r>
            <a:r>
              <a:rPr lang="zh-CN" altLang="en-US" sz="2800" dirty="0">
                <a:solidFill>
                  <a:srgbClr val="262626"/>
                </a:solidFill>
                <a:ea typeface="思源黑体 2 Bold" panose="020B0800000000000000" charset="-122"/>
              </a:rPr>
              <a:t>后期译码</a:t>
            </a:r>
            <a:endParaRPr lang="en-US" altLang="zh-CN" sz="2800" dirty="0">
              <a:solidFill>
                <a:srgbClr val="262626"/>
              </a:solidFill>
              <a:ea typeface="思源黑体 2 Bold" panose="020B0800000000000000" charset="-122"/>
            </a:endParaRPr>
          </a:p>
          <a:p>
            <a:pPr algn="l">
              <a:lnSpc>
                <a:spcPts val="4370"/>
              </a:lnSpc>
            </a:pPr>
            <a:r>
              <a:rPr lang="zh-CN" altLang="en-US" sz="2000" dirty="0">
                <a:solidFill>
                  <a:srgbClr val="262626"/>
                </a:solidFill>
                <a:ea typeface="思源黑体 2 Bold" panose="020B0800000000000000" charset="-122"/>
              </a:rPr>
              <a:t>处理复杂指令的特殊需求，确保所有指令在进入执行阶段前都准备就绪</a:t>
            </a:r>
            <a:endParaRPr lang="en-US" altLang="zh-CN" sz="2800" dirty="0">
              <a:solidFill>
                <a:srgbClr val="262626"/>
              </a:solidFill>
              <a:ea typeface="思源黑体 2 Bold" panose="020B0800000000000000" charset="-122"/>
            </a:endParaRPr>
          </a:p>
        </p:txBody>
      </p:sp>
      <p:sp>
        <p:nvSpPr>
          <p:cNvPr id="35"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指令译码</a:t>
            </a:r>
            <a:endParaRPr lang="en-US" sz="5200" dirty="0">
              <a:solidFill>
                <a:srgbClr val="100F0D"/>
              </a:solidFill>
              <a:ea typeface="思源黑体 2 Heavy" panose="020B0A00000000000000" charset="-122"/>
            </a:endParaRPr>
          </a:p>
        </p:txBody>
      </p:sp>
      <p:sp>
        <p:nvSpPr>
          <p:cNvPr id="36" name="TextBox 36"/>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D</a:t>
            </a:r>
            <a:r>
              <a:rPr lang="en-US" altLang="zh-CN" sz="1400" spc="28" dirty="0">
                <a:solidFill>
                  <a:srgbClr val="326CFC"/>
                </a:solidFill>
                <a:latin typeface="Agrandir Wide Medium" panose="00000605000000000000"/>
              </a:rPr>
              <a:t>ecode</a:t>
            </a:r>
            <a:endParaRPr lang="en-US" sz="1400" spc="28" dirty="0">
              <a:solidFill>
                <a:srgbClr val="326CFC"/>
              </a:solidFill>
              <a:latin typeface="Agrandir Wide Medium" panose="00000605000000000000"/>
            </a:endParaRPr>
          </a:p>
        </p:txBody>
      </p:sp>
      <p:pic>
        <p:nvPicPr>
          <p:cNvPr id="4" name="图片 3"/>
          <p:cNvPicPr>
            <a:picLocks noChangeAspect="1"/>
          </p:cNvPicPr>
          <p:nvPr/>
        </p:nvPicPr>
        <p:blipFill>
          <a:blip r:embed="rId2"/>
          <a:stretch>
            <a:fillRect/>
          </a:stretch>
        </p:blipFill>
        <p:spPr>
          <a:xfrm>
            <a:off x="9982200" y="3009900"/>
            <a:ext cx="7626275" cy="3581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6" name="TextBox 9"/>
          <p:cNvSpPr txBox="1"/>
          <p:nvPr/>
        </p:nvSpPr>
        <p:spPr>
          <a:xfrm>
            <a:off x="1357907" y="2433696"/>
            <a:ext cx="8624293" cy="6132063"/>
          </a:xfrm>
          <a:prstGeom prst="rect">
            <a:avLst/>
          </a:prstGeom>
        </p:spPr>
        <p:txBody>
          <a:bodyPr wrap="square" lIns="0" tIns="0" rIns="0" bIns="0" rtlCol="0" anchor="t">
            <a:spAutoFit/>
          </a:bodyPr>
          <a:lstStyle/>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ISS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指令分发</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发射单元根据指令类型和操作数的可用性将指令分发到不同的执行流水线</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Ex1 </a:t>
            </a:r>
            <a:r>
              <a:rPr lang="zh-CN" altLang="en-US" sz="2800" dirty="0">
                <a:solidFill>
                  <a:srgbClr val="262626"/>
                </a:solidFill>
                <a:latin typeface="Calibri" panose="020F0502020204030204"/>
                <a:ea typeface="思源黑体 2 Bold" panose="020B0800000000000000" charset="-122"/>
              </a:rPr>
              <a:t>开始执行指令</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各执行单元进行初步运算或内存地址计算</a:t>
            </a:r>
            <a:b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b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lang="en-US" altLang="zh-CN" sz="2800" dirty="0">
                <a:solidFill>
                  <a:srgbClr val="262626"/>
                </a:solidFill>
                <a:latin typeface="Calibri" panose="020F0502020204030204"/>
                <a:ea typeface="思源黑体 2 Bold" panose="020B0800000000000000" charset="-122"/>
              </a:rPr>
              <a:t>Ex2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完成指令执行</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各执行单元完成运算，将结果存储在临时寄存器或更新内存地址</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err="1">
                <a:ln>
                  <a:noFill/>
                </a:ln>
                <a:solidFill>
                  <a:srgbClr val="262626"/>
                </a:solidFill>
                <a:effectLst/>
                <a:uLnTx/>
                <a:uFillTx/>
                <a:latin typeface="Calibri" panose="020F0502020204030204"/>
                <a:ea typeface="思源黑体 2 Bold" panose="020B0800000000000000" charset="-122"/>
                <a:cs typeface="+mn-cs"/>
              </a:rPr>
              <a:t>Wr</a:t>
            </a: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写回执行结果</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运算结果写回到相应的寄存器或内存</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p:txBody>
      </p:sp>
      <p:sp>
        <p:nvSpPr>
          <p:cNvPr id="5" name="TextBox 35"/>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定点执行和访存操作</a:t>
            </a:r>
            <a:endParaRPr lang="en-US" sz="5200" dirty="0">
              <a:solidFill>
                <a:srgbClr val="100F0D"/>
              </a:solidFill>
              <a:ea typeface="思源黑体 2 Heavy" panose="020B0A00000000000000" charset="-122"/>
            </a:endParaRPr>
          </a:p>
        </p:txBody>
      </p:sp>
      <p:sp>
        <p:nvSpPr>
          <p:cNvPr id="10" name="TextBox 36"/>
          <p:cNvSpPr txBox="1"/>
          <p:nvPr/>
        </p:nvSpPr>
        <p:spPr>
          <a:xfrm>
            <a:off x="1357907" y="1932827"/>
            <a:ext cx="5881093" cy="211725"/>
          </a:xfrm>
          <a:prstGeom prst="rect">
            <a:avLst/>
          </a:prstGeom>
        </p:spPr>
        <p:txBody>
          <a:bodyPr wrap="square"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Fixed-point execution and memory access operations</a:t>
            </a:r>
            <a:endParaRPr lang="en-US" sz="1400" spc="28" dirty="0">
              <a:solidFill>
                <a:srgbClr val="326CFC"/>
              </a:solidFill>
              <a:latin typeface="Agrandir Wide Medium" panose="00000605000000000000"/>
            </a:endParaRPr>
          </a:p>
        </p:txBody>
      </p:sp>
      <p:pic>
        <p:nvPicPr>
          <p:cNvPr id="12" name="图片 11"/>
          <p:cNvPicPr>
            <a:picLocks noChangeAspect="1"/>
          </p:cNvPicPr>
          <p:nvPr/>
        </p:nvPicPr>
        <p:blipFill>
          <a:blip r:embed="rId2"/>
          <a:stretch>
            <a:fillRect/>
          </a:stretch>
        </p:blipFill>
        <p:spPr>
          <a:xfrm>
            <a:off x="10744200" y="3162300"/>
            <a:ext cx="6439918" cy="53054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6" name="TextBox 9"/>
          <p:cNvSpPr txBox="1"/>
          <p:nvPr/>
        </p:nvSpPr>
        <p:spPr>
          <a:xfrm>
            <a:off x="1357907" y="2291736"/>
            <a:ext cx="8624293" cy="7853304"/>
          </a:xfrm>
          <a:prstGeom prst="rect">
            <a:avLst/>
          </a:prstGeom>
        </p:spPr>
        <p:txBody>
          <a:bodyPr wrap="square" lIns="0" tIns="0" rIns="0" bIns="0" rtlCol="0" anchor="t">
            <a:spAutoFit/>
          </a:bodyPr>
          <a:lstStyle/>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F1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准备浮点运算</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从</a:t>
            </a:r>
            <a: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NEON</a:t>
            </a: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寄存器文件中读取浮点或</a:t>
            </a:r>
            <a: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SIMD</a:t>
            </a: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指令的操作数</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F2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开始执行浮点指令</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开始执行浮点乘法、除法、平方根运算或基本浮点运算</a:t>
            </a:r>
            <a:b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b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lang="en-US" altLang="zh-CN" sz="2800" dirty="0">
                <a:solidFill>
                  <a:srgbClr val="262626"/>
                </a:solidFill>
                <a:latin typeface="Calibri" panose="020F0502020204030204"/>
                <a:ea typeface="思源黑体 2 Bold" panose="020B0800000000000000" charset="-122"/>
              </a:rPr>
              <a:t>F3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进行中间计算</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继续进行浮点运算的中间步骤</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lang="en-US" altLang="zh-CN" sz="2800" dirty="0">
                <a:solidFill>
                  <a:srgbClr val="262626"/>
                </a:solidFill>
                <a:latin typeface="Calibri" panose="020F0502020204030204"/>
                <a:ea typeface="思源黑体 2 Bold" panose="020B0800000000000000" charset="-122"/>
              </a:rPr>
              <a:t>F4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完成浮点运算</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将结果存储在临时寄存器中</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endParaRPr lang="en-US" altLang="zh-CN" sz="2000" dirty="0">
              <a:solidFill>
                <a:srgbClr val="262626"/>
              </a:solidFill>
              <a:latin typeface="Calibri" panose="020F0502020204030204"/>
              <a:ea typeface="思源黑体 2 Bold" panose="020B0800000000000000" charset="-122"/>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F5 </a:t>
            </a:r>
            <a:r>
              <a:rPr kumimoji="0" lang="zh-CN" altLang="en-US"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回写浮点运算结果</a:t>
            </a:r>
            <a:endParaRPr kumimoji="0" lang="en-US" altLang="zh-CN" sz="28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将浮点和</a:t>
            </a:r>
            <a: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SIMD</a:t>
            </a: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运算的结果写回到</a:t>
            </a:r>
            <a:r>
              <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NEON</a:t>
            </a:r>
            <a:r>
              <a:rPr kumimoji="0" lang="zh-CN" altLang="en-US"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rPr>
              <a:t>寄存器文件</a:t>
            </a:r>
            <a:endParaRPr kumimoji="0" lang="en-US" altLang="zh-CN" sz="2000" b="0" i="0" u="none" strike="noStrike" kern="1200" cap="none" spc="0" normalizeH="0" baseline="0" noProof="0" dirty="0">
              <a:ln>
                <a:noFill/>
              </a:ln>
              <a:solidFill>
                <a:srgbClr val="262626"/>
              </a:solidFill>
              <a:effectLst/>
              <a:uLnTx/>
              <a:uFillTx/>
              <a:latin typeface="Calibri" panose="020F0502020204030204"/>
              <a:ea typeface="思源黑体 2 Bold" panose="020B0800000000000000" charset="-122"/>
              <a:cs typeface="+mn-cs"/>
            </a:endParaRPr>
          </a:p>
        </p:txBody>
      </p:sp>
      <p:sp>
        <p:nvSpPr>
          <p:cNvPr id="5" name="TextBox 35"/>
          <p:cNvSpPr txBox="1"/>
          <p:nvPr/>
        </p:nvSpPr>
        <p:spPr>
          <a:xfrm>
            <a:off x="1357907" y="1085476"/>
            <a:ext cx="6617584" cy="790575"/>
          </a:xfrm>
          <a:prstGeom prst="rect">
            <a:avLst/>
          </a:prstGeom>
        </p:spPr>
        <p:txBody>
          <a:bodyPr lIns="0" tIns="0" rIns="0" bIns="0" rtlCol="0" anchor="t">
            <a:spAutoFit/>
          </a:bodyPr>
          <a:lstStyle/>
          <a:p>
            <a:pPr marL="0" marR="0" lvl="0" indent="0" algn="l" defTabSz="914400" rtl="0" eaLnBrk="1" fontAlgn="auto" latinLnBrk="0" hangingPunct="1">
              <a:lnSpc>
                <a:spcPts val="6240"/>
              </a:lnSpc>
              <a:spcBef>
                <a:spcPts val="0"/>
              </a:spcBef>
              <a:spcAft>
                <a:spcPts val="0"/>
              </a:spcAft>
              <a:buClrTx/>
              <a:buSzTx/>
              <a:buFontTx/>
              <a:buNone/>
              <a:defRPr/>
            </a:pPr>
            <a:r>
              <a:rPr kumimoji="0" lang="zh-CN" altLang="en-US" sz="5200" b="0" i="0" u="none" strike="noStrike" kern="1200" cap="none" spc="0" normalizeH="0" baseline="0" noProof="0" dirty="0">
                <a:ln>
                  <a:noFill/>
                </a:ln>
                <a:solidFill>
                  <a:srgbClr val="100F0D"/>
                </a:solidFill>
                <a:effectLst/>
                <a:uLnTx/>
                <a:uFillTx/>
                <a:latin typeface="Calibri" panose="020F0502020204030204"/>
                <a:ea typeface="思源黑体 2 Heavy" panose="020B0A00000000000000" charset="-122"/>
                <a:cs typeface="+mn-cs"/>
              </a:rPr>
              <a:t>浮点执行</a:t>
            </a:r>
            <a:endParaRPr kumimoji="0" lang="en-US" sz="5200" b="0" i="0" u="none" strike="noStrike" kern="1200" cap="none" spc="0" normalizeH="0" baseline="0" noProof="0" dirty="0">
              <a:ln>
                <a:noFill/>
              </a:ln>
              <a:solidFill>
                <a:srgbClr val="100F0D"/>
              </a:solidFill>
              <a:effectLst/>
              <a:uLnTx/>
              <a:uFillTx/>
              <a:latin typeface="Calibri" panose="020F0502020204030204"/>
              <a:ea typeface="思源黑体 2 Heavy" panose="020B0A00000000000000" charset="-122"/>
              <a:cs typeface="+mn-cs"/>
            </a:endParaRPr>
          </a:p>
        </p:txBody>
      </p:sp>
      <p:sp>
        <p:nvSpPr>
          <p:cNvPr id="10" name="TextBox 36"/>
          <p:cNvSpPr txBox="1"/>
          <p:nvPr/>
        </p:nvSpPr>
        <p:spPr>
          <a:xfrm>
            <a:off x="1357907" y="1932827"/>
            <a:ext cx="5881093" cy="211725"/>
          </a:xfrm>
          <a:prstGeom prst="rect">
            <a:avLst/>
          </a:prstGeom>
        </p:spPr>
        <p:txBody>
          <a:bodyPr wrap="square" lIns="0" tIns="0" rIns="0" bIns="0" rtlCol="0" anchor="t">
            <a:spAutoFit/>
          </a:bodyPr>
          <a:lstStyle/>
          <a:p>
            <a:pPr marL="0" marR="0" lvl="0" indent="0" algn="l" defTabSz="914400" rtl="0" eaLnBrk="1" fontAlgn="auto" latinLnBrk="0" hangingPunct="1">
              <a:lnSpc>
                <a:spcPts val="1680"/>
              </a:lnSpc>
              <a:spcBef>
                <a:spcPct val="0"/>
              </a:spcBef>
              <a:spcAft>
                <a:spcPts val="0"/>
              </a:spcAft>
              <a:buClrTx/>
              <a:buSzTx/>
              <a:buFontTx/>
              <a:buNone/>
              <a:defRPr/>
            </a:pPr>
            <a:r>
              <a:rPr kumimoji="0" lang="en-US" sz="1400" b="0" i="0" u="none" strike="noStrike" kern="1200" cap="none" spc="28" normalizeH="0" baseline="0" noProof="0">
                <a:ln>
                  <a:noFill/>
                </a:ln>
                <a:solidFill>
                  <a:srgbClr val="326CFC"/>
                </a:solidFill>
                <a:effectLst/>
                <a:uLnTx/>
                <a:uFillTx/>
                <a:latin typeface="Agrandir Wide Medium" panose="00000605000000000000"/>
                <a:ea typeface="+mn-ea"/>
                <a:cs typeface="+mn-cs"/>
              </a:rPr>
              <a:t>Floating Point Execution</a:t>
            </a:r>
            <a:endParaRPr kumimoji="0" lang="en-US" sz="1400" b="0" i="0" u="none" strike="noStrike" kern="1200" cap="none" spc="28" normalizeH="0" baseline="0" noProof="0" dirty="0">
              <a:ln>
                <a:noFill/>
              </a:ln>
              <a:solidFill>
                <a:srgbClr val="326CFC"/>
              </a:solidFill>
              <a:effectLst/>
              <a:uLnTx/>
              <a:uFillTx/>
              <a:latin typeface="Agrandir Wide Medium" panose="00000605000000000000"/>
              <a:ea typeface="+mn-ea"/>
              <a:cs typeface="+mn-cs"/>
            </a:endParaRPr>
          </a:p>
        </p:txBody>
      </p:sp>
      <p:pic>
        <p:nvPicPr>
          <p:cNvPr id="8" name="图片 7"/>
          <p:cNvPicPr>
            <a:picLocks noChangeAspect="1"/>
          </p:cNvPicPr>
          <p:nvPr/>
        </p:nvPicPr>
        <p:blipFill>
          <a:blip r:embed="rId2"/>
          <a:stretch>
            <a:fillRect/>
          </a:stretch>
        </p:blipFill>
        <p:spPr>
          <a:xfrm>
            <a:off x="8839200" y="4361458"/>
            <a:ext cx="7924800" cy="399777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49346"/>
          </a:xfrm>
          <a:custGeom>
            <a:avLst/>
            <a:gdLst/>
            <a:ahLst/>
            <a:cxnLst/>
            <a:rect l="l" t="t" r="r" b="b"/>
            <a:pathLst>
              <a:path w="18288000" h="10349346">
                <a:moveTo>
                  <a:pt x="0" y="0"/>
                </a:moveTo>
                <a:lnTo>
                  <a:pt x="18288000" y="0"/>
                </a:lnTo>
                <a:lnTo>
                  <a:pt x="18288000" y="10349346"/>
                </a:lnTo>
                <a:lnTo>
                  <a:pt x="0" y="10349346"/>
                </a:lnTo>
                <a:lnTo>
                  <a:pt x="0" y="0"/>
                </a:lnTo>
                <a:close/>
              </a:path>
            </a:pathLst>
          </a:custGeom>
          <a:blipFill>
            <a:blip r:embed="rId1"/>
            <a:stretch>
              <a:fillRect l="-20428" t="-62958" r="-22215"/>
            </a:stretch>
          </a:blipFill>
        </p:spPr>
        <p:txBody>
          <a:bodyPr/>
          <a:lstStyle/>
          <a:p>
            <a:endParaRPr lang="zh-CN" altLang="en-US"/>
          </a:p>
        </p:txBody>
      </p:sp>
      <p:sp>
        <p:nvSpPr>
          <p:cNvPr id="3" name="Freeform 3"/>
          <p:cNvSpPr/>
          <p:nvPr/>
        </p:nvSpPr>
        <p:spPr>
          <a:xfrm>
            <a:off x="3120775" y="3506574"/>
            <a:ext cx="2908775" cy="2930728"/>
          </a:xfrm>
          <a:custGeom>
            <a:avLst/>
            <a:gdLst/>
            <a:ahLst/>
            <a:cxnLst/>
            <a:rect l="l" t="t" r="r" b="b"/>
            <a:pathLst>
              <a:path w="2908775" h="2930728">
                <a:moveTo>
                  <a:pt x="0" y="0"/>
                </a:moveTo>
                <a:lnTo>
                  <a:pt x="2908776" y="0"/>
                </a:lnTo>
                <a:lnTo>
                  <a:pt x="2908776" y="2930728"/>
                </a:lnTo>
                <a:lnTo>
                  <a:pt x="0" y="2930728"/>
                </a:lnTo>
                <a:lnTo>
                  <a:pt x="0" y="0"/>
                </a:lnTo>
                <a:close/>
              </a:path>
            </a:pathLst>
          </a:custGeom>
          <a:blipFill>
            <a:blip r:embed="rId2"/>
            <a:stretch>
              <a:fillRect/>
            </a:stretch>
          </a:blipFill>
        </p:spPr>
        <p:txBody>
          <a:bodyPr/>
          <a:lstStyle/>
          <a:p>
            <a:endParaRPr lang="zh-CN" altLang="en-US"/>
          </a:p>
        </p:txBody>
      </p:sp>
      <p:sp>
        <p:nvSpPr>
          <p:cNvPr id="4" name="TextBox 4"/>
          <p:cNvSpPr txBox="1"/>
          <p:nvPr/>
        </p:nvSpPr>
        <p:spPr>
          <a:xfrm>
            <a:off x="6230621" y="3857079"/>
            <a:ext cx="9454762" cy="1297728"/>
          </a:xfrm>
          <a:prstGeom prst="rect">
            <a:avLst/>
          </a:prstGeom>
        </p:spPr>
        <p:txBody>
          <a:bodyPr lIns="0" tIns="0" rIns="0" bIns="0" rtlCol="0" anchor="t">
            <a:spAutoFit/>
          </a:bodyPr>
          <a:lstStyle/>
          <a:p>
            <a:pPr marL="0" lvl="0" indent="0" algn="l">
              <a:lnSpc>
                <a:spcPts val="10690"/>
              </a:lnSpc>
              <a:spcBef>
                <a:spcPct val="0"/>
              </a:spcBef>
            </a:pPr>
            <a:r>
              <a:rPr lang="en-US" sz="8100" b="1" dirty="0">
                <a:solidFill>
                  <a:srgbClr val="FFFFFF"/>
                </a:solidFill>
                <a:latin typeface="Arial" panose="020B0604020202020204" pitchFamily="34" charset="0"/>
                <a:ea typeface="思源黑体 1 Heavy" panose="020B0A00000000000000" charset="-122"/>
                <a:cs typeface="Arial" panose="020B0604020202020204" pitchFamily="34" charset="0"/>
              </a:rPr>
              <a:t>ARMv8</a:t>
            </a:r>
            <a:r>
              <a:rPr lang="zh-CN" altLang="en-US" sz="8100" dirty="0">
                <a:solidFill>
                  <a:srgbClr val="FFFFFF"/>
                </a:solidFill>
                <a:ea typeface="思源黑体 1 Heavy" panose="020B0A00000000000000" charset="-122"/>
              </a:rPr>
              <a:t>缓存设计</a:t>
            </a:r>
            <a:endParaRPr lang="zh-CN" altLang="en-US" sz="8100" dirty="0">
              <a:solidFill>
                <a:srgbClr val="FFFFFF"/>
              </a:solidFill>
              <a:ea typeface="思源黑体 1 Heavy" panose="020B0A00000000000000" charset="-122"/>
            </a:endParaRPr>
          </a:p>
        </p:txBody>
      </p:sp>
      <p:sp>
        <p:nvSpPr>
          <p:cNvPr id="5" name="TextBox 5"/>
          <p:cNvSpPr txBox="1"/>
          <p:nvPr/>
        </p:nvSpPr>
        <p:spPr>
          <a:xfrm>
            <a:off x="6230621" y="5308040"/>
            <a:ext cx="7436920" cy="292100"/>
          </a:xfrm>
          <a:prstGeom prst="rect">
            <a:avLst/>
          </a:prstGeom>
        </p:spPr>
        <p:txBody>
          <a:bodyPr lIns="0" tIns="0" rIns="0" bIns="0" rtlCol="0" anchor="t">
            <a:spAutoFit/>
          </a:bodyPr>
          <a:lstStyle/>
          <a:p>
            <a:pPr marL="0" lvl="0" indent="0" algn="l">
              <a:lnSpc>
                <a:spcPts val="2280"/>
              </a:lnSpc>
              <a:spcBef>
                <a:spcPct val="0"/>
              </a:spcBef>
            </a:pPr>
            <a:r>
              <a:rPr lang="en-US" sz="1900">
                <a:solidFill>
                  <a:srgbClr val="FFFFFF"/>
                </a:solidFill>
                <a:latin typeface="Agrandir Wide" panose="00000505000000000000"/>
              </a:rPr>
              <a:t>ARMv8 cache design</a:t>
            </a:r>
            <a:endParaRPr lang="en-US" sz="1900">
              <a:solidFill>
                <a:srgbClr val="FFFFFF"/>
              </a:solidFill>
              <a:latin typeface="Agrandir Wide" panose="00000505000000000000"/>
            </a:endParaRPr>
          </a:p>
        </p:txBody>
      </p:sp>
      <p:sp>
        <p:nvSpPr>
          <p:cNvPr id="6" name="TextBox 6"/>
          <p:cNvSpPr txBox="1"/>
          <p:nvPr/>
        </p:nvSpPr>
        <p:spPr>
          <a:xfrm>
            <a:off x="3492792" y="4139649"/>
            <a:ext cx="2164741" cy="1674291"/>
          </a:xfrm>
          <a:prstGeom prst="rect">
            <a:avLst/>
          </a:prstGeom>
        </p:spPr>
        <p:txBody>
          <a:bodyPr lIns="0" tIns="0" rIns="0" bIns="0" rtlCol="0" anchor="t">
            <a:spAutoFit/>
          </a:bodyPr>
          <a:lstStyle/>
          <a:p>
            <a:pPr algn="ctr">
              <a:lnSpc>
                <a:spcPts val="11665"/>
              </a:lnSpc>
            </a:pPr>
            <a:r>
              <a:rPr lang="en-US" sz="9720">
                <a:solidFill>
                  <a:srgbClr val="326CFC"/>
                </a:solidFill>
                <a:latin typeface="Akzidenz-Grotesk Bold" panose="02000803050000020004"/>
              </a:rPr>
              <a:t>04</a:t>
            </a:r>
            <a:endParaRPr lang="en-US" sz="9720">
              <a:solidFill>
                <a:srgbClr val="326CFC"/>
              </a:solidFill>
              <a:latin typeface="Akzidenz-Grotesk Bold" panose="02000803050000020004"/>
            </a:endParaRPr>
          </a:p>
        </p:txBody>
      </p:sp>
      <p:grpSp>
        <p:nvGrpSpPr>
          <p:cNvPr id="7" name="Group 7"/>
          <p:cNvGrpSpPr/>
          <p:nvPr/>
        </p:nvGrpSpPr>
        <p:grpSpPr>
          <a:xfrm>
            <a:off x="16445642" y="580253"/>
            <a:ext cx="1115194" cy="143260"/>
            <a:chOff x="0" y="0"/>
            <a:chExt cx="1486926" cy="191013"/>
          </a:xfrm>
        </p:grpSpPr>
        <p:grpSp>
          <p:nvGrpSpPr>
            <p:cNvPr id="8" name="Group 8"/>
            <p:cNvGrpSpPr/>
            <p:nvPr/>
          </p:nvGrpSpPr>
          <p:grpSpPr>
            <a:xfrm>
              <a:off x="0" y="0"/>
              <a:ext cx="191013" cy="1910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1" name="Group 11"/>
            <p:cNvGrpSpPr/>
            <p:nvPr/>
          </p:nvGrpSpPr>
          <p:grpSpPr>
            <a:xfrm>
              <a:off x="259183" y="0"/>
              <a:ext cx="191013" cy="1910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4" name="Group 14"/>
            <p:cNvGrpSpPr/>
            <p:nvPr/>
          </p:nvGrpSpPr>
          <p:grpSpPr>
            <a:xfrm>
              <a:off x="518365" y="0"/>
              <a:ext cx="191013" cy="19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7" name="Group 17"/>
            <p:cNvGrpSpPr/>
            <p:nvPr/>
          </p:nvGrpSpPr>
          <p:grpSpPr>
            <a:xfrm>
              <a:off x="777548" y="0"/>
              <a:ext cx="191013" cy="1910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0" name="Group 20"/>
            <p:cNvGrpSpPr/>
            <p:nvPr/>
          </p:nvGrpSpPr>
          <p:grpSpPr>
            <a:xfrm>
              <a:off x="1036730" y="0"/>
              <a:ext cx="191013" cy="19101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3" name="Group 23"/>
            <p:cNvGrpSpPr/>
            <p:nvPr/>
          </p:nvGrpSpPr>
          <p:grpSpPr>
            <a:xfrm>
              <a:off x="1295913" y="0"/>
              <a:ext cx="191013" cy="19101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71877" y="1085476"/>
            <a:ext cx="6617584" cy="800100"/>
          </a:xfrm>
          <a:prstGeom prst="rect">
            <a:avLst/>
          </a:prstGeom>
        </p:spPr>
        <p:txBody>
          <a:bodyPr lIns="0" tIns="0" rIns="0" bIns="0" rtlCol="0" anchor="t">
            <a:spAutoFit/>
          </a:bodyPr>
          <a:lstStyle/>
          <a:p>
            <a:pPr>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CPU</a:t>
            </a:r>
            <a:r>
              <a:rPr lang="zh-CN" altLang="en-US" sz="5200" dirty="0">
                <a:solidFill>
                  <a:srgbClr val="100F0D"/>
                </a:solidFill>
                <a:ea typeface="思源黑体 2 Heavy" panose="020B0A00000000000000" charset="-122"/>
              </a:rPr>
              <a:t>的三级缓存</a:t>
            </a:r>
            <a:endParaRPr lang="zh-CN" altLang="en-US" sz="5200" dirty="0">
              <a:solidFill>
                <a:srgbClr val="100F0D"/>
              </a:solidFill>
              <a:ea typeface="思源黑体 2 Heavy" panose="020B0A00000000000000" charset="-122"/>
            </a:endParaRPr>
          </a:p>
        </p:txBody>
      </p:sp>
      <p:sp>
        <p:nvSpPr>
          <p:cNvPr id="9" name="Freeform 9"/>
          <p:cNvSpPr/>
          <p:nvPr/>
        </p:nvSpPr>
        <p:spPr>
          <a:xfrm>
            <a:off x="0" y="1790700"/>
            <a:ext cx="9209405" cy="8141335"/>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grpSp>
        <p:nvGrpSpPr>
          <p:cNvPr id="23" name="Group 23"/>
          <p:cNvGrpSpPr/>
          <p:nvPr/>
        </p:nvGrpSpPr>
        <p:grpSpPr>
          <a:xfrm>
            <a:off x="990770" y="2814897"/>
            <a:ext cx="4065756" cy="674496"/>
            <a:chOff x="0" y="0"/>
            <a:chExt cx="1070816" cy="177645"/>
          </a:xfrm>
        </p:grpSpPr>
        <p:sp>
          <p:nvSpPr>
            <p:cNvPr id="24"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5" name="TextBox 25"/>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6" name="TextBox 26"/>
          <p:cNvSpPr txBox="1"/>
          <p:nvPr/>
        </p:nvSpPr>
        <p:spPr>
          <a:xfrm>
            <a:off x="1219266" y="2857379"/>
            <a:ext cx="3375084"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三级缓存结构图</a:t>
            </a:r>
            <a:endParaRPr lang="zh-CN" altLang="en-US" sz="2800">
              <a:solidFill>
                <a:srgbClr val="FFFFFF"/>
              </a:solidFill>
              <a:ea typeface="思源黑体 2 Bold" panose="020B0800000000000000" charset="-122"/>
            </a:endParaRPr>
          </a:p>
        </p:txBody>
      </p:sp>
      <p:sp>
        <p:nvSpPr>
          <p:cNvPr id="27" name="文本框 26"/>
          <p:cNvSpPr txBox="1"/>
          <p:nvPr/>
        </p:nvSpPr>
        <p:spPr>
          <a:xfrm>
            <a:off x="9448800" y="2814955"/>
            <a:ext cx="7649210" cy="5377180"/>
          </a:xfrm>
          <a:prstGeom prst="rect">
            <a:avLst/>
          </a:prstGeom>
          <a:noFill/>
        </p:spPr>
        <p:txBody>
          <a:bodyPr wrap="square" rtlCol="0">
            <a:noAutofit/>
          </a:bodyPr>
          <a:lstStyle/>
          <a:p>
            <a:pPr indent="266700"/>
            <a:r>
              <a:rPr lang="en-US" altLang="zh-CN" sz="3200">
                <a:ea typeface="宋体" panose="02010600030101010101" pitchFamily="2" charset="-122"/>
                <a:sym typeface="+mn-ea"/>
              </a:rPr>
              <a:t>      </a:t>
            </a:r>
            <a:r>
              <a:rPr lang="zh-CN" sz="3200">
                <a:ea typeface="宋体" panose="02010600030101010101" pitchFamily="2" charset="-122"/>
                <a:sym typeface="+mn-ea"/>
              </a:rPr>
              <a:t>典型的</a:t>
            </a:r>
            <a:r>
              <a:rPr lang="en-US" sz="3200">
                <a:latin typeface="Calibri" panose="020F0502020204030204" charset="0"/>
                <a:ea typeface="宋体" panose="02010600030101010101" pitchFamily="2" charset="-122"/>
                <a:cs typeface="Times New Roman" panose="02020603050405020304" pitchFamily="18" charset="0"/>
                <a:sym typeface="+mn-ea"/>
              </a:rPr>
              <a:t>CPU</a:t>
            </a:r>
            <a:r>
              <a:rPr lang="zh-CN" sz="3200">
                <a:ea typeface="宋体" panose="02010600030101010101" pitchFamily="2" charset="-122"/>
                <a:sym typeface="+mn-ea"/>
              </a:rPr>
              <a:t>缓存结构是由一级缓存</a:t>
            </a:r>
            <a:r>
              <a:rPr lang="en-US" sz="3200">
                <a:latin typeface="Calibri" panose="020F0502020204030204" charset="0"/>
                <a:ea typeface="宋体" panose="02010600030101010101" pitchFamily="2" charset="-122"/>
                <a:sym typeface="+mn-ea"/>
              </a:rPr>
              <a:t>(L1 Cache)</a:t>
            </a:r>
            <a:r>
              <a:rPr lang="zh-CN" sz="3200">
                <a:ea typeface="宋体" panose="02010600030101010101" pitchFamily="2" charset="-122"/>
                <a:sym typeface="+mn-ea"/>
              </a:rPr>
              <a:t>和二级缓存</a:t>
            </a:r>
            <a:r>
              <a:rPr lang="en-US" sz="3200">
                <a:latin typeface="Calibri" panose="020F0502020204030204" charset="0"/>
                <a:ea typeface="宋体" panose="02010600030101010101" pitchFamily="2" charset="-122"/>
                <a:sym typeface="+mn-ea"/>
              </a:rPr>
              <a:t>(L2Cache)</a:t>
            </a:r>
            <a:r>
              <a:rPr lang="zh-CN" sz="3200">
                <a:ea typeface="宋体" panose="02010600030101010101" pitchFamily="2" charset="-122"/>
                <a:sym typeface="+mn-ea"/>
              </a:rPr>
              <a:t>组成，部分高端</a:t>
            </a:r>
            <a:r>
              <a:rPr lang="en-US" sz="3200">
                <a:latin typeface="Calibri" panose="020F0502020204030204" charset="0"/>
                <a:ea typeface="宋体" panose="02010600030101010101" pitchFamily="2" charset="-122"/>
                <a:sym typeface="+mn-ea"/>
              </a:rPr>
              <a:t>CPU</a:t>
            </a:r>
            <a:r>
              <a:rPr lang="zh-CN" sz="3200">
                <a:ea typeface="宋体" panose="02010600030101010101" pitchFamily="2" charset="-122"/>
                <a:sym typeface="+mn-ea"/>
              </a:rPr>
              <a:t>还具有三级缓存</a:t>
            </a:r>
            <a:r>
              <a:rPr lang="en-US" sz="3200">
                <a:latin typeface="Calibri" panose="020F0502020204030204" charset="0"/>
                <a:ea typeface="宋体" panose="02010600030101010101" pitchFamily="2" charset="-122"/>
                <a:sym typeface="+mn-ea"/>
              </a:rPr>
              <a:t>(L3Cache)</a:t>
            </a:r>
            <a:r>
              <a:rPr lang="zh-CN" sz="3200">
                <a:latin typeface="Calibri" panose="020F0502020204030204" charset="0"/>
                <a:ea typeface="宋体" panose="02010600030101010101" pitchFamily="2" charset="-122"/>
                <a:sym typeface="+mn-ea"/>
              </a:rPr>
              <a:t>。</a:t>
            </a:r>
            <a:endParaRPr lang="zh-CN" sz="3200">
              <a:latin typeface="Calibri" panose="020F0502020204030204" charset="0"/>
              <a:ea typeface="宋体" panose="02010600030101010101" pitchFamily="2" charset="-122"/>
              <a:sym typeface="+mn-ea"/>
            </a:endParaRPr>
          </a:p>
          <a:p>
            <a:pPr indent="266700"/>
            <a:r>
              <a:rPr lang="zh-CN" sz="3200">
                <a:latin typeface="Calibri" panose="020F0502020204030204" charset="0"/>
                <a:ea typeface="宋体" panose="02010600030101010101" pitchFamily="2" charset="-122"/>
                <a:sym typeface="+mn-ea"/>
              </a:rPr>
              <a:t> </a:t>
            </a:r>
            <a:r>
              <a:rPr lang="en-US" altLang="zh-CN" sz="3200">
                <a:latin typeface="Calibri" panose="020F0502020204030204" charset="0"/>
                <a:ea typeface="宋体" panose="02010600030101010101" pitchFamily="2" charset="-122"/>
                <a:sym typeface="+mn-ea"/>
              </a:rPr>
              <a:t>     </a:t>
            </a:r>
            <a:r>
              <a:rPr lang="en-US" sz="3200">
                <a:latin typeface="Calibri" panose="020F0502020204030204" charset="0"/>
                <a:ea typeface="宋体" panose="02010600030101010101" pitchFamily="2" charset="-122"/>
                <a:cs typeface="Times New Roman" panose="02020603050405020304" pitchFamily="18" charset="0"/>
                <a:sym typeface="+mn-ea"/>
              </a:rPr>
              <a:t>ARMv8-A</a:t>
            </a:r>
            <a:r>
              <a:rPr lang="zh-CN" sz="3200">
                <a:ea typeface="宋体" panose="02010600030101010101" pitchFamily="2" charset="-122"/>
                <a:sym typeface="+mn-ea"/>
              </a:rPr>
              <a:t>架构处理器常采用多级缓存系统，每个核心通常包括较小的</a:t>
            </a:r>
            <a:r>
              <a:rPr lang="en-US" sz="3200">
                <a:latin typeface="Calibri" panose="020F0502020204030204" charset="0"/>
                <a:ea typeface="宋体" panose="02010600030101010101" pitchFamily="2" charset="-122"/>
                <a:sym typeface="+mn-ea"/>
              </a:rPr>
              <a:t>L1</a:t>
            </a:r>
            <a:r>
              <a:rPr lang="zh-CN" sz="3200">
                <a:ea typeface="宋体" panose="02010600030101010101" pitchFamily="2" charset="-122"/>
                <a:sym typeface="+mn-ea"/>
              </a:rPr>
              <a:t>指令和数据缓存，而</a:t>
            </a:r>
            <a:r>
              <a:rPr lang="en-US" sz="3200">
                <a:latin typeface="Calibri" panose="020F0502020204030204" charset="0"/>
                <a:ea typeface="宋体" panose="02010600030101010101" pitchFamily="2" charset="-122"/>
                <a:sym typeface="+mn-ea"/>
              </a:rPr>
              <a:t>Cortex-A53</a:t>
            </a:r>
            <a:r>
              <a:rPr lang="zh-CN" sz="3200">
                <a:ea typeface="宋体" panose="02010600030101010101" pitchFamily="2" charset="-122"/>
                <a:sym typeface="+mn-ea"/>
              </a:rPr>
              <a:t>和</a:t>
            </a:r>
            <a:r>
              <a:rPr lang="en-US" sz="3200">
                <a:latin typeface="Calibri" panose="020F0502020204030204" charset="0"/>
                <a:ea typeface="宋体" panose="02010600030101010101" pitchFamily="2" charset="-122"/>
                <a:sym typeface="+mn-ea"/>
              </a:rPr>
              <a:t>Cortex-A57</a:t>
            </a:r>
            <a:r>
              <a:rPr lang="zh-CN" sz="3200">
                <a:ea typeface="宋体" panose="02010600030101010101" pitchFamily="2" charset="-122"/>
                <a:sym typeface="+mn-ea"/>
              </a:rPr>
              <a:t>处理器则常具备两级或更多级缓存结构，包括较小的</a:t>
            </a:r>
            <a:r>
              <a:rPr lang="en-US" sz="3200">
                <a:latin typeface="Calibri" panose="020F0502020204030204" charset="0"/>
                <a:ea typeface="宋体" panose="02010600030101010101" pitchFamily="2" charset="-122"/>
                <a:sym typeface="+mn-ea"/>
              </a:rPr>
              <a:t>L1</a:t>
            </a:r>
            <a:r>
              <a:rPr lang="zh-CN" sz="3200">
                <a:ea typeface="宋体" panose="02010600030101010101" pitchFamily="2" charset="-122"/>
                <a:sym typeface="+mn-ea"/>
              </a:rPr>
              <a:t>缓存和一个更大的共享</a:t>
            </a:r>
            <a:r>
              <a:rPr lang="en-US" sz="3200">
                <a:latin typeface="Calibri" panose="020F0502020204030204" charset="0"/>
                <a:ea typeface="宋体" panose="02010600030101010101" pitchFamily="2" charset="-122"/>
                <a:sym typeface="+mn-ea"/>
              </a:rPr>
              <a:t>L2</a:t>
            </a:r>
            <a:r>
              <a:rPr lang="zh-CN" sz="3200">
                <a:ea typeface="宋体" panose="02010600030101010101" pitchFamily="2" charset="-122"/>
                <a:sym typeface="+mn-ea"/>
              </a:rPr>
              <a:t>缓存，使得多核簇中的核心可以共享</a:t>
            </a:r>
            <a:r>
              <a:rPr lang="en-US" sz="3200">
                <a:latin typeface="Calibri" panose="020F0502020204030204" charset="0"/>
                <a:ea typeface="宋体" panose="02010600030101010101" pitchFamily="2" charset="-122"/>
                <a:sym typeface="+mn-ea"/>
              </a:rPr>
              <a:t>L2</a:t>
            </a:r>
            <a:r>
              <a:rPr lang="zh-CN" sz="3200">
                <a:ea typeface="宋体" panose="02010600030101010101" pitchFamily="2" charset="-122"/>
                <a:sym typeface="+mn-ea"/>
              </a:rPr>
              <a:t>缓存，同时可能存在外部</a:t>
            </a:r>
            <a:r>
              <a:rPr lang="en-US" sz="3200">
                <a:latin typeface="Calibri" panose="020F0502020204030204" charset="0"/>
                <a:ea typeface="宋体" panose="02010600030101010101" pitchFamily="2" charset="-122"/>
                <a:sym typeface="+mn-ea"/>
              </a:rPr>
              <a:t>L3</a:t>
            </a:r>
            <a:r>
              <a:rPr lang="zh-CN" sz="3200">
                <a:ea typeface="宋体" panose="02010600030101010101" pitchFamily="2" charset="-122"/>
                <a:sym typeface="+mn-ea"/>
              </a:rPr>
              <a:t>缓存用于簇间共享。</a:t>
            </a:r>
            <a:endParaRPr lang="zh-CN" sz="3200">
              <a:ea typeface="宋体" panose="02010600030101010101" pitchFamily="2" charset="-122"/>
            </a:endParaRPr>
          </a:p>
        </p:txBody>
      </p:sp>
      <p:pic>
        <p:nvPicPr>
          <p:cNvPr id="4" name="图片 2"/>
          <p:cNvPicPr>
            <a:picLocks noChangeAspect="1"/>
          </p:cNvPicPr>
          <p:nvPr/>
        </p:nvPicPr>
        <p:blipFill>
          <a:blip r:embed="rId3"/>
          <a:stretch>
            <a:fillRect/>
          </a:stretch>
        </p:blipFill>
        <p:spPr>
          <a:xfrm>
            <a:off x="521335" y="4138295"/>
            <a:ext cx="8166100" cy="4812665"/>
          </a:xfrm>
          <a:prstGeom prst="rect">
            <a:avLst/>
          </a:prstGeom>
          <a:noFill/>
          <a:ln w="9525">
            <a:noFill/>
          </a:ln>
        </p:spPr>
      </p:pic>
      <p:sp>
        <p:nvSpPr>
          <p:cNvPr id="28" name="文本框 27"/>
          <p:cNvSpPr txBox="1"/>
          <p:nvPr/>
        </p:nvSpPr>
        <p:spPr>
          <a:xfrm>
            <a:off x="9906000" y="8496300"/>
            <a:ext cx="7051675" cy="521970"/>
          </a:xfrm>
          <a:prstGeom prst="rect">
            <a:avLst/>
          </a:prstGeom>
          <a:noFill/>
        </p:spPr>
        <p:txBody>
          <a:bodyPr wrap="square" rtlCol="0" anchor="t">
            <a:spAutoFit/>
          </a:bodyPr>
          <a:lstStyle/>
          <a:p>
            <a:r>
              <a:rPr lang="zh-CN" altLang="en-US" sz="2800" b="1">
                <a:solidFill>
                  <a:srgbClr val="C00000"/>
                </a:solidFill>
                <a:latin typeface="黑体" panose="02010609060101010101" charset="-122"/>
                <a:ea typeface="黑体" panose="02010609060101010101" charset="-122"/>
                <a:cs typeface="黑体" panose="02010609060101010101" charset="-122"/>
              </a:rPr>
              <a:t>级别越小越接近CPU，速度更快，容量更小</a:t>
            </a:r>
            <a:endParaRPr lang="zh-CN" altLang="en-US" sz="2800" b="1">
              <a:solidFill>
                <a:srgbClr val="C00000"/>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71877" y="1085476"/>
            <a:ext cx="6617584" cy="800100"/>
          </a:xfrm>
          <a:prstGeom prst="rect">
            <a:avLst/>
          </a:prstGeom>
        </p:spPr>
        <p:txBody>
          <a:bodyPr lIns="0" tIns="0" rIns="0" bIns="0" rtlCol="0" anchor="t">
            <a:spAutoFit/>
          </a:bodyPr>
          <a:lstStyle/>
          <a:p>
            <a:pPr>
              <a:lnSpc>
                <a:spcPts val="6240"/>
              </a:lnSpc>
            </a:pPr>
            <a:r>
              <a:rPr lang="zh-CN" altLang="en-US" sz="5200">
                <a:solidFill>
                  <a:srgbClr val="100F0D"/>
                </a:solidFill>
                <a:ea typeface="思源黑体 2 Heavy" panose="020B0A00000000000000" charset="-122"/>
              </a:rPr>
              <a:t>缓存术语与架构</a:t>
            </a:r>
            <a:endParaRPr lang="zh-CN" altLang="en-US" sz="5200">
              <a:solidFill>
                <a:srgbClr val="100F0D"/>
              </a:solidFill>
              <a:ea typeface="思源黑体 2 Heavy" panose="020B0A00000000000000" charset="-122"/>
            </a:endParaRPr>
          </a:p>
        </p:txBody>
      </p:sp>
      <p:sp>
        <p:nvSpPr>
          <p:cNvPr id="9" name="Freeform 9"/>
          <p:cNvSpPr/>
          <p:nvPr/>
        </p:nvSpPr>
        <p:spPr>
          <a:xfrm>
            <a:off x="0" y="1790700"/>
            <a:ext cx="9209405" cy="8141335"/>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grpSp>
        <p:nvGrpSpPr>
          <p:cNvPr id="23" name="Group 23"/>
          <p:cNvGrpSpPr/>
          <p:nvPr/>
        </p:nvGrpSpPr>
        <p:grpSpPr>
          <a:xfrm>
            <a:off x="990770" y="2814897"/>
            <a:ext cx="4065756" cy="674496"/>
            <a:chOff x="0" y="0"/>
            <a:chExt cx="1070816" cy="177645"/>
          </a:xfrm>
        </p:grpSpPr>
        <p:sp>
          <p:nvSpPr>
            <p:cNvPr id="24"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5" name="TextBox 25"/>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6" name="TextBox 26"/>
          <p:cNvSpPr txBox="1"/>
          <p:nvPr/>
        </p:nvSpPr>
        <p:spPr>
          <a:xfrm>
            <a:off x="1219266" y="2781179"/>
            <a:ext cx="3375084"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缓存术语图</a:t>
            </a:r>
            <a:endParaRPr lang="zh-CN" altLang="en-US" sz="2800">
              <a:solidFill>
                <a:srgbClr val="FFFFFF"/>
              </a:solidFill>
              <a:ea typeface="思源黑体 2 Bold" panose="020B0800000000000000" charset="-122"/>
            </a:endParaRPr>
          </a:p>
        </p:txBody>
      </p:sp>
      <p:sp>
        <p:nvSpPr>
          <p:cNvPr id="27" name="文本框 26"/>
          <p:cNvSpPr txBox="1"/>
          <p:nvPr/>
        </p:nvSpPr>
        <p:spPr>
          <a:xfrm>
            <a:off x="9448800" y="876300"/>
            <a:ext cx="7649210" cy="6927850"/>
          </a:xfrm>
          <a:prstGeom prst="rect">
            <a:avLst/>
          </a:prstGeom>
          <a:noFill/>
        </p:spPr>
        <p:txBody>
          <a:bodyPr wrap="square" rtlCol="0">
            <a:noAutofit/>
          </a:bodyPr>
          <a:lstStyle/>
          <a:p>
            <a:pPr marL="457200" indent="-457200">
              <a:buFont typeface="Wingdings" panose="05000000000000000000" charset="0"/>
              <a:buChar char="l"/>
            </a:pPr>
            <a:r>
              <a:rPr sz="3200">
                <a:solidFill>
                  <a:srgbClr val="C00000"/>
                </a:solidFill>
                <a:ea typeface="宋体" panose="02010600030101010101" pitchFamily="2" charset="-122"/>
                <a:sym typeface="+mn-ea"/>
              </a:rPr>
              <a:t>缓存行</a:t>
            </a:r>
            <a:r>
              <a:rPr sz="3200">
                <a:ea typeface="宋体" panose="02010600030101010101" pitchFamily="2" charset="-122"/>
                <a:sym typeface="+mn-ea"/>
              </a:rPr>
              <a:t>是最小的加载单元，包含有效的数据或指令时被认为是有效，反之则无效。</a:t>
            </a:r>
            <a:endParaRPr lang="en-US" altLang="zh-CN" sz="3200">
              <a:ea typeface="宋体" panose="02010600030101010101" pitchFamily="2" charset="-122"/>
              <a:sym typeface="+mn-ea"/>
            </a:endParaRPr>
          </a:p>
          <a:p>
            <a:pPr marL="457200" indent="-457200">
              <a:buFont typeface="Wingdings" panose="05000000000000000000" charset="0"/>
              <a:buChar char="l"/>
            </a:pPr>
            <a:endParaRPr lang="en-US" altLang="zh-CN" sz="3200">
              <a:ea typeface="宋体" panose="02010600030101010101" pitchFamily="2" charset="-122"/>
              <a:sym typeface="+mn-ea"/>
            </a:endParaRPr>
          </a:p>
          <a:p>
            <a:pPr marL="457200" indent="-457200">
              <a:buFont typeface="Wingdings" panose="05000000000000000000" charset="0"/>
              <a:buChar char="l"/>
            </a:pPr>
            <a:r>
              <a:rPr sz="3200">
                <a:ea typeface="宋体" panose="02010600030101010101" pitchFamily="2" charset="-122"/>
                <a:sym typeface="+mn-ea"/>
              </a:rPr>
              <a:t>标签(</a:t>
            </a:r>
            <a:r>
              <a:rPr sz="3200">
                <a:solidFill>
                  <a:srgbClr val="C00000"/>
                </a:solidFill>
                <a:ea typeface="宋体" panose="02010600030101010101" pitchFamily="2" charset="-122"/>
                <a:sym typeface="+mn-ea"/>
              </a:rPr>
              <a:t>tag</a:t>
            </a:r>
            <a:r>
              <a:rPr sz="3200">
                <a:ea typeface="宋体" panose="02010600030101010101" pitchFamily="2" charset="-122"/>
                <a:sym typeface="+mn-ea"/>
              </a:rPr>
              <a:t>)用于标识与主内存地址相关的缓存行，决定缓存数据来源。</a:t>
            </a:r>
            <a:endParaRPr sz="3200">
              <a:ea typeface="宋体" panose="02010600030101010101" pitchFamily="2" charset="-122"/>
              <a:sym typeface="+mn-ea"/>
            </a:endParaRPr>
          </a:p>
          <a:p>
            <a:pPr marL="457200" indent="-457200">
              <a:buFont typeface="Wingdings" panose="05000000000000000000" charset="0"/>
              <a:buChar char="l"/>
            </a:pPr>
            <a:r>
              <a:rPr lang="zh-CN" sz="3200">
                <a:ea typeface="宋体" panose="02010600030101010101" pitchFamily="2" charset="-122"/>
              </a:rPr>
              <a:t>索引(</a:t>
            </a:r>
            <a:r>
              <a:rPr lang="zh-CN" sz="3200">
                <a:solidFill>
                  <a:srgbClr val="C00000"/>
                </a:solidFill>
                <a:ea typeface="宋体" panose="02010600030101010101" pitchFamily="2" charset="-122"/>
              </a:rPr>
              <a:t>index</a:t>
            </a:r>
            <a:r>
              <a:rPr lang="zh-CN" sz="3200">
                <a:ea typeface="宋体" panose="02010600030101010101" pitchFamily="2" charset="-122"/>
              </a:rPr>
              <a:t>)决定地址映射到哪个缓存行。</a:t>
            </a:r>
            <a:endParaRPr lang="zh-CN" sz="3200">
              <a:ea typeface="宋体" panose="02010600030101010101" pitchFamily="2" charset="-122"/>
            </a:endParaRPr>
          </a:p>
          <a:p>
            <a:pPr marL="457200" indent="-457200">
              <a:buFont typeface="Wingdings" panose="05000000000000000000" charset="0"/>
              <a:buChar char="l"/>
            </a:pPr>
            <a:r>
              <a:rPr lang="zh-CN" sz="3200">
                <a:ea typeface="宋体" panose="02010600030101010101" pitchFamily="2" charset="-122"/>
              </a:rPr>
              <a:t>组(</a:t>
            </a:r>
            <a:r>
              <a:rPr lang="zh-CN" sz="3200">
                <a:solidFill>
                  <a:srgbClr val="C00000"/>
                </a:solidFill>
                <a:ea typeface="宋体" panose="02010600030101010101" pitchFamily="2" charset="-122"/>
              </a:rPr>
              <a:t>set</a:t>
            </a:r>
            <a:r>
              <a:rPr lang="zh-CN" sz="3200">
                <a:ea typeface="宋体" panose="02010600030101010101" pitchFamily="2" charset="-122"/>
              </a:rPr>
              <a:t>)由共享相同索引的多个路组成。</a:t>
            </a:r>
            <a:endParaRPr lang="zh-CN" sz="3200">
              <a:ea typeface="宋体" panose="02010600030101010101" pitchFamily="2" charset="-122"/>
            </a:endParaRPr>
          </a:p>
          <a:p>
            <a:pPr marL="457200" indent="-457200">
              <a:buFont typeface="Wingdings" panose="05000000000000000000" charset="0"/>
              <a:buChar char="l"/>
            </a:pPr>
            <a:endParaRPr lang="zh-CN" sz="3200">
              <a:ea typeface="宋体" panose="02010600030101010101" pitchFamily="2" charset="-122"/>
            </a:endParaRPr>
          </a:p>
          <a:p>
            <a:pPr marL="457200" indent="-457200">
              <a:buFont typeface="Wingdings" panose="05000000000000000000" charset="0"/>
              <a:buChar char="l"/>
            </a:pPr>
            <a:r>
              <a:rPr lang="zh-CN" sz="3200" b="1">
                <a:solidFill>
                  <a:srgbClr val="C00000"/>
                </a:solidFill>
                <a:ea typeface="宋体" panose="02010600030101010101" pitchFamily="2" charset="-122"/>
              </a:rPr>
              <a:t>脏位</a:t>
            </a:r>
            <a:r>
              <a:rPr lang="zh-CN" sz="3200">
                <a:ea typeface="宋体" panose="02010600030101010101" pitchFamily="2" charset="-122"/>
              </a:rPr>
              <a:t>（dirty bit能用来标记缓存中数据是否与主内存不同而需要更新。</a:t>
            </a:r>
            <a:endParaRPr lang="zh-CN" sz="3200">
              <a:ea typeface="宋体" panose="02010600030101010101" pitchFamily="2" charset="-122"/>
            </a:endParaRPr>
          </a:p>
          <a:p>
            <a:pPr marL="457200" indent="-457200">
              <a:buFont typeface="Wingdings" panose="05000000000000000000" charset="0"/>
              <a:buChar char="l"/>
            </a:pPr>
            <a:endParaRPr lang="zh-CN" sz="3200">
              <a:ea typeface="宋体" panose="02010600030101010101" pitchFamily="2" charset="-122"/>
            </a:endParaRPr>
          </a:p>
          <a:p>
            <a:pPr marL="457200" indent="-457200">
              <a:buFont typeface="Wingdings" panose="05000000000000000000" charset="0"/>
              <a:buChar char="l"/>
            </a:pPr>
            <a:r>
              <a:rPr lang="zh-CN" sz="3200" b="1">
                <a:solidFill>
                  <a:srgbClr val="C00000"/>
                </a:solidFill>
                <a:ea typeface="宋体" panose="02010600030101010101" pitchFamily="2" charset="-122"/>
              </a:rPr>
              <a:t>组相联</a:t>
            </a:r>
            <a:r>
              <a:rPr lang="zh-CN" sz="3200">
                <a:ea typeface="宋体" panose="02010600030101010101" pitchFamily="2" charset="-122"/>
              </a:rPr>
              <a:t>缓存将缓存分成多个相等大小的块，称为路（</a:t>
            </a:r>
            <a:r>
              <a:rPr lang="zh-CN" sz="3200">
                <a:solidFill>
                  <a:srgbClr val="C00000"/>
                </a:solidFill>
                <a:ea typeface="宋体" panose="02010600030101010101" pitchFamily="2" charset="-122"/>
              </a:rPr>
              <a:t>way</a:t>
            </a:r>
            <a:r>
              <a:rPr lang="zh-CN" sz="3200">
                <a:ea typeface="宋体" panose="02010600030101010101" pitchFamily="2" charset="-122"/>
              </a:rPr>
              <a:t>）。</a:t>
            </a:r>
            <a:endParaRPr lang="zh-CN" sz="3200">
              <a:ea typeface="宋体" panose="02010600030101010101" pitchFamily="2" charset="-122"/>
            </a:endParaRPr>
          </a:p>
        </p:txBody>
      </p:sp>
      <p:pic>
        <p:nvPicPr>
          <p:cNvPr id="4" name="图片 -2147482615"/>
          <p:cNvPicPr>
            <a:picLocks noChangeAspect="1"/>
          </p:cNvPicPr>
          <p:nvPr/>
        </p:nvPicPr>
        <p:blipFill>
          <a:blip r:embed="rId3"/>
          <a:stretch>
            <a:fillRect/>
          </a:stretch>
        </p:blipFill>
        <p:spPr>
          <a:xfrm>
            <a:off x="609600" y="4237990"/>
            <a:ext cx="7827010" cy="3793490"/>
          </a:xfrm>
          <a:prstGeom prst="rect">
            <a:avLst/>
          </a:prstGeom>
          <a:noFill/>
          <a:ln w="9525">
            <a:noFill/>
          </a:ln>
        </p:spPr>
      </p:pic>
      <p:sp>
        <p:nvSpPr>
          <p:cNvPr id="5" name="文本框 4"/>
          <p:cNvSpPr txBox="1"/>
          <p:nvPr/>
        </p:nvSpPr>
        <p:spPr>
          <a:xfrm>
            <a:off x="9601200" y="8039100"/>
            <a:ext cx="7051675" cy="1814830"/>
          </a:xfrm>
          <a:prstGeom prst="rect">
            <a:avLst/>
          </a:prstGeom>
          <a:noFill/>
        </p:spPr>
        <p:txBody>
          <a:bodyPr wrap="square" rtlCol="0" anchor="t">
            <a:spAutoFit/>
          </a:bodyPr>
          <a:lstStyle/>
          <a:p>
            <a:r>
              <a:rPr lang="zh-CN" altLang="en-US" sz="2800" b="1">
                <a:solidFill>
                  <a:schemeClr val="accent1"/>
                </a:solidFill>
                <a:latin typeface="黑体" panose="02010609060101010101" charset="-122"/>
                <a:ea typeface="黑体" panose="02010609060101010101" charset="-122"/>
                <a:cs typeface="黑体" panose="02010609060101010101" charset="-122"/>
              </a:rPr>
              <a:t>ARM核心中的主缓存一般采用组相联结构，</a:t>
            </a:r>
            <a:r>
              <a:rPr lang="zh-CN" altLang="en-US" sz="2800" b="1">
                <a:solidFill>
                  <a:schemeClr val="tx1"/>
                </a:solidFill>
                <a:latin typeface="黑体" panose="02010609060101010101" charset="-122"/>
                <a:ea typeface="黑体" panose="02010609060101010101" charset="-122"/>
                <a:cs typeface="黑体" panose="02010609060101010101" charset="-122"/>
              </a:rPr>
              <a:t>不同于直接映射缓存，有效降低了缓存抖动的风险，提高了程序执行效率并带来更稳定的执行特性。</a:t>
            </a:r>
            <a:endParaRPr lang="zh-CN" altLang="en-US" sz="2800" b="1">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71877" y="1085476"/>
            <a:ext cx="6617584" cy="800100"/>
          </a:xfrm>
          <a:prstGeom prst="rect">
            <a:avLst/>
          </a:prstGeom>
        </p:spPr>
        <p:txBody>
          <a:bodyPr lIns="0" tIns="0" rIns="0" bIns="0" rtlCol="0" anchor="t">
            <a:spAutoFit/>
          </a:bodyPr>
          <a:lstStyle/>
          <a:p>
            <a:pPr>
              <a:lnSpc>
                <a:spcPts val="6240"/>
              </a:lnSpc>
            </a:pPr>
            <a:r>
              <a:rPr lang="zh-CN" altLang="en-US" sz="5200">
                <a:solidFill>
                  <a:srgbClr val="100F0D"/>
                </a:solidFill>
                <a:ea typeface="思源黑体 2 Heavy" panose="020B0A00000000000000" charset="-122"/>
              </a:rPr>
              <a:t>缓存分配策略</a:t>
            </a:r>
            <a:endParaRPr lang="zh-CN" altLang="en-US" sz="5200">
              <a:solidFill>
                <a:srgbClr val="100F0D"/>
              </a:solidFill>
              <a:ea typeface="思源黑体 2 Heavy" panose="020B0A00000000000000" charset="-122"/>
            </a:endParaRPr>
          </a:p>
        </p:txBody>
      </p:sp>
      <p:sp>
        <p:nvSpPr>
          <p:cNvPr id="9" name="Freeform 9"/>
          <p:cNvSpPr/>
          <p:nvPr/>
        </p:nvSpPr>
        <p:spPr>
          <a:xfrm>
            <a:off x="0" y="1790700"/>
            <a:ext cx="9209405" cy="8141335"/>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grpSp>
        <p:nvGrpSpPr>
          <p:cNvPr id="23" name="Group 23"/>
          <p:cNvGrpSpPr/>
          <p:nvPr/>
        </p:nvGrpSpPr>
        <p:grpSpPr>
          <a:xfrm>
            <a:off x="990770" y="2814897"/>
            <a:ext cx="4065756" cy="674496"/>
            <a:chOff x="0" y="0"/>
            <a:chExt cx="1070816" cy="177645"/>
          </a:xfrm>
        </p:grpSpPr>
        <p:sp>
          <p:nvSpPr>
            <p:cNvPr id="24"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5" name="TextBox 25"/>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6" name="TextBox 26"/>
          <p:cNvSpPr txBox="1"/>
          <p:nvPr/>
        </p:nvSpPr>
        <p:spPr>
          <a:xfrm>
            <a:off x="1219266" y="2781179"/>
            <a:ext cx="3375084"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缓存分配概念</a:t>
            </a:r>
            <a:endParaRPr lang="en-US" altLang="zh-CN" sz="2800">
              <a:solidFill>
                <a:srgbClr val="FFFFFF"/>
              </a:solidFill>
              <a:ea typeface="思源黑体 2 Bold" panose="020B0800000000000000" charset="-122"/>
            </a:endParaRPr>
          </a:p>
        </p:txBody>
      </p:sp>
      <p:sp>
        <p:nvSpPr>
          <p:cNvPr id="27" name="文本框 26"/>
          <p:cNvSpPr txBox="1"/>
          <p:nvPr/>
        </p:nvSpPr>
        <p:spPr>
          <a:xfrm>
            <a:off x="609600" y="4457700"/>
            <a:ext cx="7663180" cy="3074670"/>
          </a:xfrm>
          <a:prstGeom prst="rect">
            <a:avLst/>
          </a:prstGeom>
          <a:noFill/>
        </p:spPr>
        <p:txBody>
          <a:bodyPr wrap="square" rtlCol="0">
            <a:noAutofit/>
          </a:bodyPr>
          <a:lstStyle/>
          <a:p>
            <a:pPr indent="0">
              <a:buFont typeface="Wingdings" panose="05000000000000000000" charset="0"/>
              <a:buNone/>
            </a:pPr>
            <a:r>
              <a:rPr lang="en-US" sz="3200">
                <a:ea typeface="宋体" panose="02010600030101010101" pitchFamily="2" charset="-122"/>
                <a:sym typeface="+mn-ea"/>
              </a:rPr>
              <a:t>        </a:t>
            </a:r>
            <a:r>
              <a:rPr sz="3200">
                <a:ea typeface="宋体" panose="02010600030101010101" pitchFamily="2" charset="-122"/>
                <a:sym typeface="+mn-ea"/>
              </a:rPr>
              <a:t>缓存策略决定了数据如何被加载到缓存中，以及如何在缓存中更新数据。</a:t>
            </a:r>
            <a:endParaRPr sz="3200">
              <a:ea typeface="宋体" panose="02010600030101010101" pitchFamily="2" charset="-122"/>
              <a:sym typeface="+mn-ea"/>
            </a:endParaRPr>
          </a:p>
          <a:p>
            <a:pPr indent="0">
              <a:buFont typeface="Wingdings" panose="05000000000000000000" charset="0"/>
              <a:buNone/>
            </a:pPr>
            <a:endParaRPr sz="3200">
              <a:ea typeface="宋体" panose="02010600030101010101" pitchFamily="2" charset="-122"/>
              <a:sym typeface="+mn-ea"/>
            </a:endParaRPr>
          </a:p>
          <a:p>
            <a:pPr indent="0">
              <a:buFont typeface="Wingdings" panose="05000000000000000000" charset="0"/>
              <a:buNone/>
            </a:pPr>
            <a:r>
              <a:rPr sz="3200">
                <a:ea typeface="宋体" panose="02010600030101010101" pitchFamily="2" charset="-122"/>
                <a:sym typeface="+mn-ea"/>
              </a:rPr>
              <a:t> </a:t>
            </a:r>
            <a:r>
              <a:rPr lang="en-US" sz="3200">
                <a:ea typeface="宋体" panose="02010600030101010101" pitchFamily="2" charset="-122"/>
                <a:sym typeface="+mn-ea"/>
              </a:rPr>
              <a:t>       </a:t>
            </a:r>
            <a:r>
              <a:rPr sz="3200">
                <a:ea typeface="宋体" panose="02010600030101010101" pitchFamily="2" charset="-122"/>
                <a:sym typeface="+mn-ea"/>
              </a:rPr>
              <a:t>ARMv8支持多种缓存策略，</a:t>
            </a:r>
            <a:r>
              <a:rPr lang="zh-CN" sz="3200">
                <a:ea typeface="宋体" panose="02010600030101010101" pitchFamily="2" charset="-122"/>
                <a:sym typeface="+mn-ea"/>
              </a:rPr>
              <a:t>其中缓存分配策略主要分为</a:t>
            </a:r>
            <a:r>
              <a:rPr lang="en-US" altLang="zh-CN" sz="3200">
                <a:ea typeface="宋体" panose="02010600030101010101" pitchFamily="2" charset="-122"/>
                <a:sym typeface="+mn-ea"/>
              </a:rPr>
              <a:t>:</a:t>
            </a:r>
            <a:r>
              <a:rPr lang="zh-CN" sz="3200">
                <a:solidFill>
                  <a:srgbClr val="C00000"/>
                </a:solidFill>
                <a:ea typeface="宋体" panose="02010600030101010101" pitchFamily="2" charset="-122"/>
                <a:sym typeface="+mn-ea"/>
              </a:rPr>
              <a:t>写分配(WA)</a:t>
            </a:r>
            <a:r>
              <a:rPr lang="zh-CN" sz="3200">
                <a:ea typeface="宋体" panose="02010600030101010101" pitchFamily="2" charset="-122"/>
                <a:sym typeface="+mn-ea"/>
              </a:rPr>
              <a:t> 和</a:t>
            </a:r>
            <a:r>
              <a:rPr lang="zh-CN" sz="3200">
                <a:solidFill>
                  <a:srgbClr val="C00000"/>
                </a:solidFill>
                <a:ea typeface="宋体" panose="02010600030101010101" pitchFamily="2" charset="-122"/>
                <a:sym typeface="+mn-ea"/>
              </a:rPr>
              <a:t>读分配</a:t>
            </a:r>
            <a:r>
              <a:rPr lang="en-US" altLang="zh-CN" sz="3200">
                <a:solidFill>
                  <a:srgbClr val="C00000"/>
                </a:solidFill>
                <a:ea typeface="宋体" panose="02010600030101010101" pitchFamily="2" charset="-122"/>
                <a:sym typeface="+mn-ea"/>
              </a:rPr>
              <a:t>(RA)</a:t>
            </a:r>
            <a:endParaRPr lang="en-US" altLang="zh-CN" sz="3200">
              <a:solidFill>
                <a:srgbClr val="C00000"/>
              </a:solidFill>
              <a:ea typeface="宋体" panose="02010600030101010101" pitchFamily="2" charset="-122"/>
              <a:sym typeface="+mn-ea"/>
            </a:endParaRPr>
          </a:p>
        </p:txBody>
      </p:sp>
      <p:sp>
        <p:nvSpPr>
          <p:cNvPr id="6" name="文本框 5"/>
          <p:cNvSpPr txBox="1"/>
          <p:nvPr/>
        </p:nvSpPr>
        <p:spPr>
          <a:xfrm>
            <a:off x="9351010" y="2933700"/>
            <a:ext cx="7663180" cy="5525770"/>
          </a:xfrm>
          <a:prstGeom prst="rect">
            <a:avLst/>
          </a:prstGeom>
          <a:noFill/>
        </p:spPr>
        <p:txBody>
          <a:bodyPr wrap="square" rtlCol="0">
            <a:noAutofit/>
          </a:bodyPr>
          <a:lstStyle/>
          <a:p>
            <a:pPr indent="0">
              <a:buFont typeface="Wingdings" panose="05000000000000000000" charset="0"/>
              <a:buNone/>
            </a:pPr>
            <a:r>
              <a:rPr lang="en-US" sz="3200">
                <a:ea typeface="宋体" panose="02010600030101010101" pitchFamily="2" charset="-122"/>
                <a:sym typeface="+mn-ea"/>
              </a:rPr>
              <a:t> 1 </a:t>
            </a:r>
            <a:r>
              <a:rPr lang="zh-CN" altLang="en-US" sz="3200">
                <a:ea typeface="宋体" panose="02010600030101010101" pitchFamily="2" charset="-122"/>
                <a:sym typeface="+mn-ea"/>
              </a:rPr>
              <a:t>读分配</a:t>
            </a:r>
            <a:r>
              <a:rPr lang="en-US" altLang="zh-CN" sz="3200">
                <a:ea typeface="宋体" panose="02010600030101010101" pitchFamily="2" charset="-122"/>
                <a:sym typeface="+mn-ea"/>
              </a:rPr>
              <a:t>R</a:t>
            </a:r>
            <a:r>
              <a:rPr lang="en-US" sz="3200">
                <a:ea typeface="宋体" panose="02010600030101010101" pitchFamily="2" charset="-122"/>
                <a:sym typeface="+mn-ea"/>
              </a:rPr>
              <a:t>A</a:t>
            </a:r>
            <a:r>
              <a:rPr lang="zh-CN" altLang="en-US" sz="3200">
                <a:ea typeface="宋体" panose="02010600030101010101" pitchFamily="2" charset="-122"/>
                <a:sym typeface="+mn-ea"/>
              </a:rPr>
              <a:t>：</a:t>
            </a:r>
            <a:endParaRPr lang="zh-CN" altLang="en-US" sz="3200">
              <a:ea typeface="宋体" panose="02010600030101010101" pitchFamily="2" charset="-122"/>
              <a:sym typeface="+mn-ea"/>
            </a:endParaRPr>
          </a:p>
          <a:p>
            <a:pPr indent="0">
              <a:buFont typeface="Wingdings" panose="05000000000000000000" charset="0"/>
              <a:buNone/>
            </a:pPr>
            <a:r>
              <a:rPr lang="en-US" altLang="zh-CN" sz="3200">
                <a:ea typeface="宋体" panose="02010600030101010101" pitchFamily="2" charset="-122"/>
                <a:sym typeface="+mn-ea"/>
              </a:rPr>
              <a:t>         </a:t>
            </a:r>
            <a:r>
              <a:rPr lang="zh-CN" altLang="en-US" sz="3200">
                <a:ea typeface="宋体" panose="02010600030101010101" pitchFamily="2" charset="-122"/>
                <a:sym typeface="+mn-ea"/>
              </a:rPr>
              <a:t>缓存行在</a:t>
            </a:r>
            <a:r>
              <a:rPr lang="zh-CN" altLang="en-US" sz="3200" b="1">
                <a:solidFill>
                  <a:schemeClr val="accent3">
                    <a:lumMod val="75000"/>
                  </a:schemeClr>
                </a:solidFill>
                <a:ea typeface="宋体" panose="02010600030101010101" pitchFamily="2" charset="-122"/>
                <a:sym typeface="+mn-ea"/>
              </a:rPr>
              <a:t>写未命中</a:t>
            </a:r>
            <a:r>
              <a:rPr lang="zh-CN" altLang="en-US" sz="3200">
                <a:ea typeface="宋体" panose="02010600030101010101" pitchFamily="2" charset="-122"/>
                <a:sym typeface="+mn-ea"/>
              </a:rPr>
              <a:t>时分配。这意味着在处理器上执行一个存储指令可能会导致一个突发的</a:t>
            </a:r>
            <a:r>
              <a:rPr lang="zh-CN" altLang="en-US" sz="3200" b="1">
                <a:solidFill>
                  <a:srgbClr val="C00000"/>
                </a:solidFill>
                <a:ea typeface="宋体" panose="02010600030101010101" pitchFamily="2" charset="-122"/>
                <a:sym typeface="+mn-ea"/>
              </a:rPr>
              <a:t>读操作</a:t>
            </a:r>
            <a:r>
              <a:rPr lang="zh-CN" altLang="en-US" sz="3200">
                <a:ea typeface="宋体" panose="02010600030101010101" pitchFamily="2" charset="-122"/>
                <a:sym typeface="+mn-ea"/>
              </a:rPr>
              <a:t>。在执行写操作之前，有一个</a:t>
            </a:r>
            <a:r>
              <a:rPr lang="zh-CN" altLang="en-US" sz="3200" b="1">
                <a:solidFill>
                  <a:schemeClr val="accent1"/>
                </a:solidFill>
                <a:ea typeface="宋体" panose="02010600030101010101" pitchFamily="2" charset="-122"/>
                <a:sym typeface="+mn-ea"/>
              </a:rPr>
              <a:t>行填充</a:t>
            </a:r>
            <a:r>
              <a:rPr lang="zh-CN" altLang="en-US" sz="3200">
                <a:ea typeface="宋体" panose="02010600030101010101" pitchFamily="2" charset="-122"/>
                <a:sym typeface="+mn-ea"/>
              </a:rPr>
              <a:t>来获取缓存行的数据。缓存包含整行，这是它最小的可加载单元，即使你只写一行中的一个字节</a:t>
            </a:r>
            <a:endParaRPr lang="zh-CN" altLang="en-US" sz="3200">
              <a:ea typeface="宋体" panose="02010600030101010101" pitchFamily="2" charset="-122"/>
              <a:sym typeface="+mn-ea"/>
            </a:endParaRPr>
          </a:p>
          <a:p>
            <a:pPr indent="0">
              <a:buFont typeface="Wingdings" panose="05000000000000000000" charset="0"/>
              <a:buNone/>
            </a:pPr>
            <a:endParaRPr lang="zh-CN" altLang="en-US" sz="3200">
              <a:ea typeface="宋体" panose="02010600030101010101" pitchFamily="2" charset="-122"/>
              <a:sym typeface="+mn-ea"/>
            </a:endParaRPr>
          </a:p>
          <a:p>
            <a:pPr indent="0">
              <a:buFont typeface="Wingdings" panose="05000000000000000000" charset="0"/>
              <a:buNone/>
            </a:pPr>
            <a:r>
              <a:rPr lang="en-US" altLang="zh-CN" sz="3200">
                <a:ea typeface="宋体" panose="02010600030101010101" pitchFamily="2" charset="-122"/>
                <a:sym typeface="+mn-ea"/>
              </a:rPr>
              <a:t>2 </a:t>
            </a:r>
            <a:r>
              <a:rPr lang="zh-CN" altLang="en-US" sz="3200">
                <a:ea typeface="宋体" panose="02010600030101010101" pitchFamily="2" charset="-122"/>
                <a:sym typeface="+mn-ea"/>
              </a:rPr>
              <a:t>写分配</a:t>
            </a:r>
            <a:r>
              <a:rPr lang="en-US" altLang="zh-CN" sz="3200">
                <a:ea typeface="宋体" panose="02010600030101010101" pitchFamily="2" charset="-122"/>
                <a:sym typeface="+mn-ea"/>
              </a:rPr>
              <a:t>WA</a:t>
            </a:r>
            <a:r>
              <a:rPr lang="zh-CN" altLang="en-US" sz="3200">
                <a:ea typeface="宋体" panose="02010600030101010101" pitchFamily="2" charset="-122"/>
                <a:sym typeface="+mn-ea"/>
              </a:rPr>
              <a:t>：</a:t>
            </a:r>
            <a:endParaRPr lang="zh-CN" altLang="en-US" sz="3200">
              <a:ea typeface="宋体" panose="02010600030101010101" pitchFamily="2" charset="-122"/>
              <a:sym typeface="+mn-ea"/>
            </a:endParaRPr>
          </a:p>
          <a:p>
            <a:pPr indent="0">
              <a:buFont typeface="Wingdings" panose="05000000000000000000" charset="0"/>
              <a:buNone/>
            </a:pPr>
            <a:r>
              <a:rPr lang="en-US" altLang="zh-CN" sz="3200">
                <a:ea typeface="宋体" panose="02010600030101010101" pitchFamily="2" charset="-122"/>
                <a:sym typeface="+mn-ea"/>
              </a:rPr>
              <a:t>        </a:t>
            </a:r>
            <a:r>
              <a:rPr lang="zh-CN" altLang="en-US" sz="3200">
                <a:ea typeface="宋体" panose="02010600030101010101" pitchFamily="2" charset="-122"/>
                <a:sym typeface="+mn-ea"/>
              </a:rPr>
              <a:t>缓存行在读缺失时分配。</a:t>
            </a:r>
            <a:endParaRPr lang="zh-CN" altLang="en-US" sz="3200">
              <a:ea typeface="宋体" panose="02010600030101010101" pitchFamily="2" charset="-122"/>
              <a:sym typeface="+mn-ea"/>
            </a:endParaRPr>
          </a:p>
        </p:txBody>
      </p:sp>
      <p:sp>
        <p:nvSpPr>
          <p:cNvPr id="7" name="文本框 6"/>
          <p:cNvSpPr txBox="1"/>
          <p:nvPr/>
        </p:nvSpPr>
        <p:spPr>
          <a:xfrm>
            <a:off x="8915400" y="8801100"/>
            <a:ext cx="8482330" cy="953135"/>
          </a:xfrm>
          <a:prstGeom prst="rect">
            <a:avLst/>
          </a:prstGeom>
          <a:noFill/>
        </p:spPr>
        <p:txBody>
          <a:bodyPr wrap="square" rtlCol="0" anchor="t">
            <a:spAutoFit/>
          </a:bodyPr>
          <a:lstStyle/>
          <a:p>
            <a:r>
              <a:rPr lang="en-US" altLang="zh-CN" sz="2800" b="1">
                <a:solidFill>
                  <a:schemeClr val="accent1"/>
                </a:solidFill>
                <a:latin typeface="黑体" panose="02010609060101010101" charset="-122"/>
                <a:ea typeface="黑体" panose="02010609060101010101" charset="-122"/>
                <a:cs typeface="黑体" panose="02010609060101010101" charset="-122"/>
              </a:rPr>
              <a:t>    </a:t>
            </a:r>
            <a:r>
              <a:rPr lang="zh-CN" altLang="en-US" sz="2800" b="1">
                <a:solidFill>
                  <a:schemeClr val="accent1"/>
                </a:solidFill>
                <a:latin typeface="黑体" panose="02010609060101010101" charset="-122"/>
                <a:ea typeface="黑体" panose="02010609060101010101" charset="-122"/>
                <a:cs typeface="黑体" panose="02010609060101010101" charset="-122"/>
              </a:rPr>
              <a:t>行填充指的是将整个缓存行从主存或其他更慢的存储器加载到快速缓存中的过程。</a:t>
            </a:r>
            <a:endParaRPr lang="zh-CN" altLang="en-US" sz="2800" b="1">
              <a:solidFill>
                <a:schemeClr val="accent1"/>
              </a:solidFill>
              <a:latin typeface="黑体" panose="02010609060101010101" charset="-122"/>
              <a:ea typeface="黑体" panose="02010609060101010101" charset="-122"/>
              <a:cs typeface="黑体" panose="02010609060101010101" charset="-122"/>
            </a:endParaRPr>
          </a:p>
        </p:txBody>
      </p:sp>
      <p:sp>
        <p:nvSpPr>
          <p:cNvPr id="8" name="文本框 7"/>
          <p:cNvSpPr txBox="1"/>
          <p:nvPr/>
        </p:nvSpPr>
        <p:spPr>
          <a:xfrm>
            <a:off x="8610600" y="1085215"/>
            <a:ext cx="9144000" cy="953135"/>
          </a:xfrm>
          <a:prstGeom prst="rect">
            <a:avLst/>
          </a:prstGeom>
          <a:noFill/>
        </p:spPr>
        <p:txBody>
          <a:bodyPr wrap="square" rtlCol="0" anchor="t">
            <a:spAutoFit/>
          </a:bodyPr>
          <a:lstStyle/>
          <a:p>
            <a:pPr algn="l">
              <a:buClrTx/>
              <a:buSzTx/>
              <a:buFontTx/>
            </a:pPr>
            <a:r>
              <a:rPr lang="en-US" altLang="zh-CN" sz="2800" b="1">
                <a:solidFill>
                  <a:schemeClr val="accent1"/>
                </a:solidFill>
                <a:latin typeface="黑体" panose="02010609060101010101" charset="-122"/>
                <a:ea typeface="黑体" panose="02010609060101010101" charset="-122"/>
                <a:cs typeface="黑体" panose="02010609060101010101" charset="-122"/>
              </a:rPr>
              <a:t>    </a:t>
            </a:r>
            <a:r>
              <a:rPr lang="zh-CN" altLang="en-US" sz="2800" b="1">
                <a:solidFill>
                  <a:schemeClr val="accent3">
                    <a:lumMod val="75000"/>
                  </a:schemeClr>
                </a:solidFill>
                <a:latin typeface="黑体" panose="02010609060101010101" charset="-122"/>
                <a:ea typeface="黑体" panose="02010609060101010101" charset="-122"/>
                <a:cs typeface="黑体" panose="02010609060101010101" charset="-122"/>
              </a:rPr>
              <a:t>写未命中指的是在进行写操作时，发现需要写入的数据并没有在缓存中找到</a:t>
            </a:r>
            <a:endParaRPr lang="zh-CN" altLang="en-US" sz="2800" b="1">
              <a:solidFill>
                <a:schemeClr val="accent3">
                  <a:lumMod val="75000"/>
                </a:schemeClr>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49346"/>
          </a:xfrm>
          <a:custGeom>
            <a:avLst/>
            <a:gdLst/>
            <a:ahLst/>
            <a:cxnLst/>
            <a:rect l="l" t="t" r="r" b="b"/>
            <a:pathLst>
              <a:path w="18288000" h="10349346">
                <a:moveTo>
                  <a:pt x="0" y="0"/>
                </a:moveTo>
                <a:lnTo>
                  <a:pt x="18288000" y="0"/>
                </a:lnTo>
                <a:lnTo>
                  <a:pt x="18288000" y="10349346"/>
                </a:lnTo>
                <a:lnTo>
                  <a:pt x="0" y="10349346"/>
                </a:lnTo>
                <a:lnTo>
                  <a:pt x="0" y="0"/>
                </a:lnTo>
                <a:close/>
              </a:path>
            </a:pathLst>
          </a:custGeom>
          <a:blipFill>
            <a:blip r:embed="rId1"/>
            <a:stretch>
              <a:fillRect l="-20428" t="-62958" r="-22215"/>
            </a:stretch>
          </a:blipFill>
        </p:spPr>
        <p:txBody>
          <a:bodyPr/>
          <a:lstStyle/>
          <a:p>
            <a:endParaRPr lang="zh-CN" altLang="en-US"/>
          </a:p>
        </p:txBody>
      </p:sp>
      <p:sp>
        <p:nvSpPr>
          <p:cNvPr id="3" name="Freeform 3"/>
          <p:cNvSpPr/>
          <p:nvPr/>
        </p:nvSpPr>
        <p:spPr>
          <a:xfrm>
            <a:off x="3120775" y="3506574"/>
            <a:ext cx="2908775" cy="2930728"/>
          </a:xfrm>
          <a:custGeom>
            <a:avLst/>
            <a:gdLst/>
            <a:ahLst/>
            <a:cxnLst/>
            <a:rect l="l" t="t" r="r" b="b"/>
            <a:pathLst>
              <a:path w="2908775" h="2930728">
                <a:moveTo>
                  <a:pt x="0" y="0"/>
                </a:moveTo>
                <a:lnTo>
                  <a:pt x="2908776" y="0"/>
                </a:lnTo>
                <a:lnTo>
                  <a:pt x="2908776" y="2930728"/>
                </a:lnTo>
                <a:lnTo>
                  <a:pt x="0" y="2930728"/>
                </a:lnTo>
                <a:lnTo>
                  <a:pt x="0" y="0"/>
                </a:lnTo>
                <a:close/>
              </a:path>
            </a:pathLst>
          </a:custGeom>
          <a:blipFill>
            <a:blip r:embed="rId2"/>
            <a:stretch>
              <a:fillRect/>
            </a:stretch>
          </a:blipFill>
        </p:spPr>
        <p:txBody>
          <a:bodyPr/>
          <a:lstStyle/>
          <a:p>
            <a:endParaRPr lang="zh-CN" altLang="en-US"/>
          </a:p>
        </p:txBody>
      </p:sp>
      <p:sp>
        <p:nvSpPr>
          <p:cNvPr id="4" name="TextBox 4"/>
          <p:cNvSpPr txBox="1"/>
          <p:nvPr/>
        </p:nvSpPr>
        <p:spPr>
          <a:xfrm>
            <a:off x="6230621" y="3857079"/>
            <a:ext cx="9454762" cy="1324356"/>
          </a:xfrm>
          <a:prstGeom prst="rect">
            <a:avLst/>
          </a:prstGeom>
        </p:spPr>
        <p:txBody>
          <a:bodyPr wrap="square" lIns="0" tIns="0" rIns="0" bIns="0" rtlCol="0" anchor="t">
            <a:spAutoFit/>
          </a:bodyPr>
          <a:lstStyle/>
          <a:p>
            <a:pPr marL="0" lvl="0" indent="0" algn="l">
              <a:lnSpc>
                <a:spcPts val="10690"/>
              </a:lnSpc>
              <a:spcBef>
                <a:spcPct val="0"/>
              </a:spcBef>
            </a:pPr>
            <a:r>
              <a:rPr lang="zh-CN" altLang="en-US" sz="8100" dirty="0">
                <a:solidFill>
                  <a:srgbClr val="FFFFFF"/>
                </a:solidFill>
                <a:ea typeface="思源黑体 1 Heavy" panose="020B0A00000000000000" charset="-122"/>
              </a:rPr>
              <a:t>浮点运算与</a:t>
            </a:r>
            <a:r>
              <a:rPr lang="en-US" altLang="zh-CN" sz="8100" b="1" dirty="0">
                <a:solidFill>
                  <a:srgbClr val="FFFFFF"/>
                </a:solidFill>
                <a:latin typeface="Arial" panose="020B0604020202020204" pitchFamily="34" charset="0"/>
                <a:ea typeface="思源黑体 1 Heavy" panose="020B0A00000000000000" charset="-122"/>
                <a:cs typeface="Arial" panose="020B0604020202020204" pitchFamily="34" charset="0"/>
              </a:rPr>
              <a:t>NEON</a:t>
            </a:r>
            <a:endParaRPr lang="en-US" sz="8100" b="1" dirty="0">
              <a:solidFill>
                <a:srgbClr val="FFFFFF"/>
              </a:solidFill>
              <a:latin typeface="Arial" panose="020B0604020202020204" pitchFamily="34" charset="0"/>
              <a:ea typeface="思源黑体 1 Heavy" panose="020B0A00000000000000" charset="-122"/>
              <a:cs typeface="Arial" panose="020B0604020202020204" pitchFamily="34" charset="0"/>
            </a:endParaRPr>
          </a:p>
        </p:txBody>
      </p:sp>
      <p:sp>
        <p:nvSpPr>
          <p:cNvPr id="5" name="TextBox 5"/>
          <p:cNvSpPr txBox="1"/>
          <p:nvPr/>
        </p:nvSpPr>
        <p:spPr>
          <a:xfrm>
            <a:off x="6355280" y="5295900"/>
            <a:ext cx="7436920" cy="286682"/>
          </a:xfrm>
          <a:prstGeom prst="rect">
            <a:avLst/>
          </a:prstGeom>
        </p:spPr>
        <p:txBody>
          <a:bodyPr lIns="0" tIns="0" rIns="0" bIns="0" rtlCol="0" anchor="t">
            <a:spAutoFit/>
          </a:bodyPr>
          <a:lstStyle/>
          <a:p>
            <a:pPr marL="0" lvl="0" indent="0" algn="l">
              <a:lnSpc>
                <a:spcPts val="2280"/>
              </a:lnSpc>
              <a:spcBef>
                <a:spcPct val="0"/>
              </a:spcBef>
            </a:pPr>
            <a:r>
              <a:rPr lang="en-US" sz="1900" dirty="0">
                <a:solidFill>
                  <a:srgbClr val="FFFFFF"/>
                </a:solidFill>
                <a:latin typeface="Agrandir Wide" panose="00000505000000000000"/>
              </a:rPr>
              <a:t>Floating-point and NEON</a:t>
            </a:r>
            <a:endParaRPr lang="en-US" sz="1900" dirty="0">
              <a:solidFill>
                <a:srgbClr val="FFFFFF"/>
              </a:solidFill>
              <a:latin typeface="Agrandir Wide" panose="00000505000000000000"/>
            </a:endParaRPr>
          </a:p>
        </p:txBody>
      </p:sp>
      <p:sp>
        <p:nvSpPr>
          <p:cNvPr id="6" name="TextBox 6"/>
          <p:cNvSpPr txBox="1"/>
          <p:nvPr/>
        </p:nvSpPr>
        <p:spPr>
          <a:xfrm>
            <a:off x="3492792" y="4139649"/>
            <a:ext cx="2164741" cy="1674291"/>
          </a:xfrm>
          <a:prstGeom prst="rect">
            <a:avLst/>
          </a:prstGeom>
        </p:spPr>
        <p:txBody>
          <a:bodyPr lIns="0" tIns="0" rIns="0" bIns="0" rtlCol="0" anchor="t">
            <a:spAutoFit/>
          </a:bodyPr>
          <a:lstStyle/>
          <a:p>
            <a:pPr algn="ctr">
              <a:lnSpc>
                <a:spcPts val="11665"/>
              </a:lnSpc>
            </a:pPr>
            <a:r>
              <a:rPr lang="en-US" sz="9720">
                <a:solidFill>
                  <a:srgbClr val="326CFC"/>
                </a:solidFill>
                <a:latin typeface="Akzidenz-Grotesk Bold" panose="02000803050000020004"/>
              </a:rPr>
              <a:t>01</a:t>
            </a:r>
            <a:endParaRPr lang="en-US" sz="9720">
              <a:solidFill>
                <a:srgbClr val="326CFC"/>
              </a:solidFill>
              <a:latin typeface="Akzidenz-Grotesk Bold" panose="02000803050000020004"/>
            </a:endParaRPr>
          </a:p>
        </p:txBody>
      </p:sp>
      <p:grpSp>
        <p:nvGrpSpPr>
          <p:cNvPr id="7" name="Group 7"/>
          <p:cNvGrpSpPr/>
          <p:nvPr/>
        </p:nvGrpSpPr>
        <p:grpSpPr>
          <a:xfrm>
            <a:off x="16445642" y="580253"/>
            <a:ext cx="1115194" cy="143260"/>
            <a:chOff x="0" y="0"/>
            <a:chExt cx="1486926" cy="191013"/>
          </a:xfrm>
        </p:grpSpPr>
        <p:grpSp>
          <p:nvGrpSpPr>
            <p:cNvPr id="8" name="Group 8"/>
            <p:cNvGrpSpPr/>
            <p:nvPr/>
          </p:nvGrpSpPr>
          <p:grpSpPr>
            <a:xfrm>
              <a:off x="0" y="0"/>
              <a:ext cx="191013" cy="1910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1" name="Group 11"/>
            <p:cNvGrpSpPr/>
            <p:nvPr/>
          </p:nvGrpSpPr>
          <p:grpSpPr>
            <a:xfrm>
              <a:off x="259183" y="0"/>
              <a:ext cx="191013" cy="1910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4" name="Group 14"/>
            <p:cNvGrpSpPr/>
            <p:nvPr/>
          </p:nvGrpSpPr>
          <p:grpSpPr>
            <a:xfrm>
              <a:off x="518365" y="0"/>
              <a:ext cx="191013" cy="19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17" name="Group 17"/>
            <p:cNvGrpSpPr/>
            <p:nvPr/>
          </p:nvGrpSpPr>
          <p:grpSpPr>
            <a:xfrm>
              <a:off x="777548" y="0"/>
              <a:ext cx="191013" cy="1910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0" name="Group 20"/>
            <p:cNvGrpSpPr/>
            <p:nvPr/>
          </p:nvGrpSpPr>
          <p:grpSpPr>
            <a:xfrm>
              <a:off x="1036730" y="0"/>
              <a:ext cx="191013" cy="19101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nvGrpSpPr>
            <p:cNvPr id="23" name="Group 23"/>
            <p:cNvGrpSpPr/>
            <p:nvPr/>
          </p:nvGrpSpPr>
          <p:grpSpPr>
            <a:xfrm>
              <a:off x="1295913" y="0"/>
              <a:ext cx="191013" cy="19101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CN" alt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85"/>
                  </a:lnSpc>
                </a:p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71877" y="1085476"/>
            <a:ext cx="6617584" cy="800100"/>
          </a:xfrm>
          <a:prstGeom prst="rect">
            <a:avLst/>
          </a:prstGeom>
        </p:spPr>
        <p:txBody>
          <a:bodyPr lIns="0" tIns="0" rIns="0" bIns="0" rtlCol="0" anchor="t">
            <a:spAutoFit/>
          </a:bodyPr>
          <a:lstStyle/>
          <a:p>
            <a:pPr>
              <a:lnSpc>
                <a:spcPts val="6240"/>
              </a:lnSpc>
            </a:pPr>
            <a:r>
              <a:rPr lang="zh-CN" altLang="en-US" sz="5200">
                <a:solidFill>
                  <a:srgbClr val="100F0D"/>
                </a:solidFill>
                <a:ea typeface="思源黑体 2 Heavy" panose="020B0A00000000000000" charset="-122"/>
              </a:rPr>
              <a:t>缓存更新策略</a:t>
            </a:r>
            <a:endParaRPr lang="zh-CN" altLang="en-US" sz="5200">
              <a:solidFill>
                <a:srgbClr val="100F0D"/>
              </a:solidFill>
              <a:ea typeface="思源黑体 2 Heavy" panose="020B0A00000000000000" charset="-122"/>
            </a:endParaRPr>
          </a:p>
        </p:txBody>
      </p:sp>
      <p:sp>
        <p:nvSpPr>
          <p:cNvPr id="9" name="Freeform 9"/>
          <p:cNvSpPr/>
          <p:nvPr/>
        </p:nvSpPr>
        <p:spPr>
          <a:xfrm>
            <a:off x="0" y="1790700"/>
            <a:ext cx="9209405" cy="8141335"/>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pic>
        <p:nvPicPr>
          <p:cNvPr id="4" name="图片 -2147482622"/>
          <p:cNvPicPr>
            <a:picLocks noChangeAspect="1"/>
          </p:cNvPicPr>
          <p:nvPr/>
        </p:nvPicPr>
        <p:blipFill>
          <a:blip r:embed="rId3"/>
          <a:stretch>
            <a:fillRect/>
          </a:stretch>
        </p:blipFill>
        <p:spPr>
          <a:xfrm>
            <a:off x="1066800" y="3086100"/>
            <a:ext cx="6422390" cy="2941320"/>
          </a:xfrm>
          <a:prstGeom prst="rect">
            <a:avLst/>
          </a:prstGeom>
          <a:noFill/>
          <a:ln w="9525">
            <a:noFill/>
          </a:ln>
        </p:spPr>
      </p:pic>
      <p:grpSp>
        <p:nvGrpSpPr>
          <p:cNvPr id="23" name="Group 23"/>
          <p:cNvGrpSpPr/>
          <p:nvPr/>
        </p:nvGrpSpPr>
        <p:grpSpPr>
          <a:xfrm>
            <a:off x="609770" y="2581217"/>
            <a:ext cx="4065756" cy="674496"/>
            <a:chOff x="0" y="0"/>
            <a:chExt cx="1070816" cy="177645"/>
          </a:xfrm>
        </p:grpSpPr>
        <p:sp>
          <p:nvSpPr>
            <p:cNvPr id="24"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5" name="TextBox 25"/>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6" name="TextBox 26"/>
          <p:cNvSpPr txBox="1"/>
          <p:nvPr/>
        </p:nvSpPr>
        <p:spPr>
          <a:xfrm>
            <a:off x="914466" y="2628779"/>
            <a:ext cx="3375084" cy="560070"/>
          </a:xfrm>
          <a:prstGeom prst="rect">
            <a:avLst/>
          </a:prstGeom>
        </p:spPr>
        <p:txBody>
          <a:bodyPr lIns="0" tIns="0" rIns="0" bIns="0" rtlCol="0" anchor="t">
            <a:spAutoFit/>
          </a:bodyPr>
          <a:lstStyle/>
          <a:p>
            <a:pPr algn="ctr">
              <a:lnSpc>
                <a:spcPts val="4370"/>
              </a:lnSpc>
            </a:pPr>
            <a:r>
              <a:rPr lang="en-US" altLang="zh-CN" sz="2800">
                <a:solidFill>
                  <a:srgbClr val="FFFFFF"/>
                </a:solidFill>
                <a:ea typeface="思源黑体 2 Bold" panose="020B0800000000000000" charset="-122"/>
              </a:rPr>
              <a:t>WB</a:t>
            </a:r>
            <a:r>
              <a:rPr lang="zh-CN" altLang="en-US" sz="2800">
                <a:solidFill>
                  <a:srgbClr val="FFFFFF"/>
                </a:solidFill>
                <a:ea typeface="思源黑体 2 Bold" panose="020B0800000000000000" charset="-122"/>
              </a:rPr>
              <a:t>图</a:t>
            </a:r>
            <a:endParaRPr lang="zh-CN" altLang="en-US" sz="2800">
              <a:solidFill>
                <a:srgbClr val="FFFFFF"/>
              </a:solidFill>
              <a:ea typeface="思源黑体 2 Bold" panose="020B0800000000000000" charset="-122"/>
            </a:endParaRPr>
          </a:p>
        </p:txBody>
      </p:sp>
      <p:sp>
        <p:nvSpPr>
          <p:cNvPr id="6" name="文本框 5"/>
          <p:cNvSpPr txBox="1"/>
          <p:nvPr/>
        </p:nvSpPr>
        <p:spPr>
          <a:xfrm>
            <a:off x="9525000" y="2019300"/>
            <a:ext cx="7663180" cy="5525770"/>
          </a:xfrm>
          <a:prstGeom prst="rect">
            <a:avLst/>
          </a:prstGeom>
          <a:noFill/>
        </p:spPr>
        <p:txBody>
          <a:bodyPr wrap="square" rtlCol="0">
            <a:noAutofit/>
          </a:bodyPr>
          <a:lstStyle/>
          <a:p>
            <a:pPr indent="0">
              <a:buFont typeface="Wingdings" panose="05000000000000000000" charset="0"/>
              <a:buNone/>
            </a:pPr>
            <a:r>
              <a:rPr lang="en-US" sz="3200">
                <a:ea typeface="宋体" panose="02010600030101010101" pitchFamily="2" charset="-122"/>
                <a:sym typeface="+mn-ea"/>
              </a:rPr>
              <a:t> 1 </a:t>
            </a:r>
            <a:r>
              <a:rPr lang="zh-CN" sz="3200">
                <a:ea typeface="宋体" panose="02010600030101010101" pitchFamily="2" charset="-122"/>
                <a:sym typeface="+mn-ea"/>
              </a:rPr>
              <a:t>写回</a:t>
            </a:r>
            <a:r>
              <a:rPr lang="en-US" sz="3200">
                <a:ea typeface="宋体" panose="02010600030101010101" pitchFamily="2" charset="-122"/>
                <a:sym typeface="+mn-ea"/>
              </a:rPr>
              <a:t>WB</a:t>
            </a:r>
            <a:r>
              <a:rPr lang="zh-CN" altLang="en-US" sz="3200">
                <a:ea typeface="宋体" panose="02010600030101010101" pitchFamily="2" charset="-122"/>
                <a:sym typeface="+mn-ea"/>
              </a:rPr>
              <a:t>：</a:t>
            </a:r>
            <a:endParaRPr lang="zh-CN" altLang="en-US" sz="3200">
              <a:ea typeface="宋体" panose="02010600030101010101" pitchFamily="2" charset="-122"/>
              <a:sym typeface="+mn-ea"/>
            </a:endParaRPr>
          </a:p>
          <a:p>
            <a:pPr indent="0">
              <a:buFont typeface="Wingdings" panose="05000000000000000000" charset="0"/>
              <a:buNone/>
            </a:pPr>
            <a:r>
              <a:rPr lang="en-US" sz="3200">
                <a:ea typeface="宋体" panose="02010600030101010101" pitchFamily="2" charset="-122"/>
                <a:sym typeface="+mn-ea"/>
              </a:rPr>
              <a:t>        </a:t>
            </a:r>
            <a:r>
              <a:rPr sz="3200">
                <a:ea typeface="宋体" panose="02010600030101010101" pitchFamily="2" charset="-122"/>
                <a:sym typeface="+mn-ea"/>
              </a:rPr>
              <a:t>写的数据都要放到write buffer（写缓冲区），</a:t>
            </a:r>
            <a:r>
              <a:rPr lang="zh-CN" sz="3200">
                <a:ea typeface="宋体" panose="02010600030101010101" pitchFamily="2" charset="-122"/>
                <a:sym typeface="+mn-ea"/>
              </a:rPr>
              <a:t>在</a:t>
            </a:r>
            <a:r>
              <a:rPr sz="3200">
                <a:ea typeface="宋体" panose="02010600030101010101" pitchFamily="2" charset="-122"/>
                <a:sym typeface="+mn-ea"/>
              </a:rPr>
              <a:t>写回模式</a:t>
            </a:r>
            <a:r>
              <a:rPr lang="zh-CN" sz="3200">
                <a:ea typeface="宋体" panose="02010600030101010101" pitchFamily="2" charset="-122"/>
                <a:sym typeface="+mn-ea"/>
              </a:rPr>
              <a:t>中</a:t>
            </a:r>
            <a:r>
              <a:rPr sz="3200">
                <a:ea typeface="宋体" panose="02010600030101010101" pitchFamily="2" charset="-122"/>
                <a:sym typeface="+mn-ea"/>
              </a:rPr>
              <a:t>，数据缓存要从write buffer抓取数据，并将缓存行标记为</a:t>
            </a:r>
            <a:r>
              <a:rPr sz="3200">
                <a:solidFill>
                  <a:srgbClr val="C00000"/>
                </a:solidFill>
                <a:ea typeface="宋体" panose="02010600030101010101" pitchFamily="2" charset="-122"/>
                <a:sym typeface="+mn-ea"/>
              </a:rPr>
              <a:t>脏</a:t>
            </a:r>
            <a:r>
              <a:rPr sz="3200">
                <a:ea typeface="宋体" panose="02010600030101010101" pitchFamily="2" charset="-122"/>
                <a:sym typeface="+mn-ea"/>
              </a:rPr>
              <a:t>。</a:t>
            </a:r>
            <a:endParaRPr sz="3200">
              <a:ea typeface="宋体" panose="02010600030101010101" pitchFamily="2" charset="-122"/>
              <a:sym typeface="+mn-ea"/>
            </a:endParaRPr>
          </a:p>
          <a:p>
            <a:pPr indent="0">
              <a:buFont typeface="Wingdings" panose="05000000000000000000" charset="0"/>
              <a:buNone/>
            </a:pPr>
            <a:r>
              <a:rPr sz="3200">
                <a:ea typeface="宋体" panose="02010600030101010101" pitchFamily="2" charset="-122"/>
                <a:sym typeface="+mn-ea"/>
              </a:rPr>
              <a:t> </a:t>
            </a:r>
            <a:r>
              <a:rPr lang="en-US" sz="3200">
                <a:ea typeface="宋体" panose="02010600030101010101" pitchFamily="2" charset="-122"/>
                <a:sym typeface="+mn-ea"/>
              </a:rPr>
              <a:t>      当需要剔除（Eviction）缓存行时，需   要写到外部内存；</a:t>
            </a:r>
            <a:endParaRPr sz="3200">
              <a:ea typeface="宋体" panose="02010600030101010101" pitchFamily="2" charset="-122"/>
              <a:sym typeface="+mn-ea"/>
            </a:endParaRPr>
          </a:p>
          <a:p>
            <a:pPr indent="0">
              <a:buFont typeface="Wingdings" panose="05000000000000000000" charset="0"/>
              <a:buNone/>
            </a:pPr>
            <a:r>
              <a:rPr lang="en-US" sz="3200">
                <a:ea typeface="宋体" panose="02010600030101010101" pitchFamily="2" charset="-122"/>
                <a:sym typeface="+mn-ea"/>
              </a:rPr>
              <a:t>        </a:t>
            </a:r>
            <a:r>
              <a:rPr sz="3200">
                <a:ea typeface="宋体" panose="02010600030101010101" pitchFamily="2" charset="-122"/>
                <a:sym typeface="+mn-ea"/>
              </a:rPr>
              <a:t>当显式地清除（clean）缓存行时，直接从Write Buffer写到外部缓存</a:t>
            </a:r>
            <a:endParaRPr sz="3200">
              <a:ea typeface="宋体" panose="02010600030101010101" pitchFamily="2" charset="-122"/>
              <a:sym typeface="+mn-ea"/>
            </a:endParaRPr>
          </a:p>
          <a:p>
            <a:pPr indent="0">
              <a:buFont typeface="Wingdings" panose="05000000000000000000" charset="0"/>
              <a:buNone/>
            </a:pPr>
            <a:endParaRPr lang="zh-CN" altLang="en-US" sz="3200">
              <a:ea typeface="宋体" panose="02010600030101010101" pitchFamily="2" charset="-122"/>
              <a:sym typeface="+mn-ea"/>
            </a:endParaRPr>
          </a:p>
          <a:p>
            <a:pPr indent="0">
              <a:buFont typeface="Wingdings" panose="05000000000000000000" charset="0"/>
              <a:buNone/>
            </a:pPr>
            <a:r>
              <a:rPr lang="en-US" altLang="zh-CN" sz="3200">
                <a:ea typeface="宋体" panose="02010600030101010101" pitchFamily="2" charset="-122"/>
                <a:sym typeface="+mn-ea"/>
              </a:rPr>
              <a:t>2 </a:t>
            </a:r>
            <a:r>
              <a:rPr lang="zh-CN" altLang="en-US" sz="3200">
                <a:ea typeface="宋体" panose="02010600030101010101" pitchFamily="2" charset="-122"/>
                <a:sym typeface="+mn-ea"/>
              </a:rPr>
              <a:t>写直通</a:t>
            </a:r>
            <a:r>
              <a:rPr lang="en-US" altLang="zh-CN" sz="3200">
                <a:ea typeface="宋体" panose="02010600030101010101" pitchFamily="2" charset="-122"/>
                <a:sym typeface="+mn-ea"/>
              </a:rPr>
              <a:t>WT</a:t>
            </a:r>
            <a:r>
              <a:rPr lang="zh-CN" altLang="en-US" sz="3200">
                <a:ea typeface="宋体" panose="02010600030101010101" pitchFamily="2" charset="-122"/>
                <a:sym typeface="+mn-ea"/>
              </a:rPr>
              <a:t>：</a:t>
            </a:r>
            <a:endParaRPr lang="zh-CN" altLang="en-US" sz="3200">
              <a:ea typeface="宋体" panose="02010600030101010101" pitchFamily="2" charset="-122"/>
              <a:sym typeface="+mn-ea"/>
            </a:endParaRPr>
          </a:p>
          <a:p>
            <a:pPr indent="0">
              <a:buFont typeface="Wingdings" panose="05000000000000000000" charset="0"/>
              <a:buNone/>
            </a:pPr>
            <a:r>
              <a:rPr lang="en-US" altLang="zh-CN" sz="3200">
                <a:ea typeface="宋体" panose="02010600030101010101" pitchFamily="2" charset="-122"/>
                <a:sym typeface="+mn-ea"/>
              </a:rPr>
              <a:t>        </a:t>
            </a:r>
            <a:r>
              <a:rPr lang="zh-CN" altLang="en-US" sz="3200">
                <a:ea typeface="宋体" panose="02010600030101010101" pitchFamily="2" charset="-122"/>
                <a:sym typeface="+mn-ea"/>
              </a:rPr>
              <a:t>写操作同时更新缓存和外部内存系统。这</a:t>
            </a:r>
            <a:r>
              <a:rPr lang="zh-CN" altLang="en-US" sz="3200" b="1">
                <a:solidFill>
                  <a:srgbClr val="00B0F0"/>
                </a:solidFill>
                <a:ea typeface="宋体" panose="02010600030101010101" pitchFamily="2" charset="-122"/>
                <a:sym typeface="+mn-ea"/>
              </a:rPr>
              <a:t>不会</a:t>
            </a:r>
            <a:r>
              <a:rPr lang="zh-CN" altLang="en-US" sz="3200">
                <a:ea typeface="宋体" panose="02010600030101010101" pitchFamily="2" charset="-122"/>
                <a:sym typeface="+mn-ea"/>
              </a:rPr>
              <a:t>将缓存行标记为</a:t>
            </a:r>
            <a:r>
              <a:rPr lang="zh-CN" altLang="en-US" sz="3200">
                <a:solidFill>
                  <a:srgbClr val="C00000"/>
                </a:solidFill>
                <a:ea typeface="宋体" panose="02010600030101010101" pitchFamily="2" charset="-122"/>
                <a:sym typeface="+mn-ea"/>
              </a:rPr>
              <a:t>脏</a:t>
            </a:r>
            <a:r>
              <a:rPr lang="zh-CN" altLang="en-US" sz="3200">
                <a:ea typeface="宋体" panose="02010600030101010101" pitchFamily="2" charset="-122"/>
                <a:sym typeface="+mn-ea"/>
              </a:rPr>
              <a:t>。（</a:t>
            </a:r>
            <a:r>
              <a:rPr lang="zh-CN" altLang="en-US" sz="3200">
                <a:solidFill>
                  <a:srgbClr val="C00000"/>
                </a:solidFill>
                <a:ea typeface="宋体" panose="02010600030101010101" pitchFamily="2" charset="-122"/>
                <a:sym typeface="+mn-ea"/>
              </a:rPr>
              <a:t>因为缓存和内存对应行的数据相同。</a:t>
            </a:r>
            <a:r>
              <a:rPr lang="zh-CN" altLang="en-US" sz="3200">
                <a:ea typeface="宋体" panose="02010600030101010101" pitchFamily="2" charset="-122"/>
                <a:sym typeface="+mn-ea"/>
              </a:rPr>
              <a:t>）</a:t>
            </a:r>
            <a:endParaRPr lang="zh-CN" altLang="en-US" sz="3200">
              <a:ea typeface="宋体" panose="02010600030101010101" pitchFamily="2" charset="-122"/>
              <a:sym typeface="+mn-ea"/>
            </a:endParaRPr>
          </a:p>
        </p:txBody>
      </p:sp>
      <p:pic>
        <p:nvPicPr>
          <p:cNvPr id="5" name="图片 -2147482619"/>
          <p:cNvPicPr>
            <a:picLocks noChangeAspect="1"/>
          </p:cNvPicPr>
          <p:nvPr/>
        </p:nvPicPr>
        <p:blipFill>
          <a:blip r:embed="rId4"/>
          <a:stretch>
            <a:fillRect/>
          </a:stretch>
        </p:blipFill>
        <p:spPr>
          <a:xfrm>
            <a:off x="1447800" y="6362700"/>
            <a:ext cx="5258435" cy="2930525"/>
          </a:xfrm>
          <a:prstGeom prst="rect">
            <a:avLst/>
          </a:prstGeom>
          <a:noFill/>
          <a:ln w="9525">
            <a:noFill/>
          </a:ln>
        </p:spPr>
      </p:pic>
      <p:grpSp>
        <p:nvGrpSpPr>
          <p:cNvPr id="7" name="Group 23"/>
          <p:cNvGrpSpPr/>
          <p:nvPr/>
        </p:nvGrpSpPr>
        <p:grpSpPr>
          <a:xfrm>
            <a:off x="685970" y="5600792"/>
            <a:ext cx="4065756" cy="1083921"/>
            <a:chOff x="0" y="-107832"/>
            <a:chExt cx="1070816" cy="285477"/>
          </a:xfrm>
        </p:grpSpPr>
        <p:sp>
          <p:nvSpPr>
            <p:cNvPr id="10"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11" name="TextBox 25"/>
            <p:cNvSpPr txBox="1"/>
            <p:nvPr/>
          </p:nvSpPr>
          <p:spPr>
            <a:xfrm>
              <a:off x="0" y="-107832"/>
              <a:ext cx="1070816" cy="225270"/>
            </a:xfrm>
            <a:prstGeom prst="rect">
              <a:avLst/>
            </a:prstGeom>
          </p:spPr>
          <p:txBody>
            <a:bodyPr lIns="50800" tIns="50800" rIns="50800" bIns="50800" rtlCol="0" anchor="ctr"/>
            <a:lstStyle/>
            <a:p>
              <a:pPr algn="ctr">
                <a:lnSpc>
                  <a:spcPts val="3105"/>
                </a:lnSpc>
              </a:pPr>
            </a:p>
          </p:txBody>
        </p:sp>
      </p:grpSp>
      <p:sp>
        <p:nvSpPr>
          <p:cNvPr id="8" name="TextBox 26"/>
          <p:cNvSpPr txBox="1"/>
          <p:nvPr/>
        </p:nvSpPr>
        <p:spPr>
          <a:xfrm>
            <a:off x="838266" y="5981579"/>
            <a:ext cx="3375084" cy="560070"/>
          </a:xfrm>
          <a:prstGeom prst="rect">
            <a:avLst/>
          </a:prstGeom>
        </p:spPr>
        <p:txBody>
          <a:bodyPr lIns="0" tIns="0" rIns="0" bIns="0" rtlCol="0" anchor="t">
            <a:spAutoFit/>
          </a:bodyPr>
          <a:lstStyle/>
          <a:p>
            <a:pPr algn="ctr">
              <a:lnSpc>
                <a:spcPts val="4370"/>
              </a:lnSpc>
            </a:pPr>
            <a:r>
              <a:rPr lang="en-US" altLang="zh-CN" sz="2800">
                <a:solidFill>
                  <a:srgbClr val="FFFFFF"/>
                </a:solidFill>
                <a:ea typeface="思源黑体 2 Bold" panose="020B0800000000000000" charset="-122"/>
              </a:rPr>
              <a:t>WT</a:t>
            </a:r>
            <a:r>
              <a:rPr lang="zh-CN" altLang="en-US" sz="2800">
                <a:solidFill>
                  <a:srgbClr val="FFFFFF"/>
                </a:solidFill>
                <a:ea typeface="思源黑体 2 Bold" panose="020B0800000000000000" charset="-122"/>
              </a:rPr>
              <a:t>图</a:t>
            </a:r>
            <a:endParaRPr lang="zh-CN" altLang="en-US" sz="2800">
              <a:solidFill>
                <a:srgbClr val="FFFFFF"/>
              </a:solidFill>
              <a:ea typeface="思源黑体 2 Bold" panose="020B0800000000000000"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71877" y="1085476"/>
            <a:ext cx="6617584" cy="800100"/>
          </a:xfrm>
          <a:prstGeom prst="rect">
            <a:avLst/>
          </a:prstGeom>
        </p:spPr>
        <p:txBody>
          <a:bodyPr lIns="0" tIns="0" rIns="0" bIns="0" rtlCol="0" anchor="t">
            <a:spAutoFit/>
          </a:bodyPr>
          <a:lstStyle/>
          <a:p>
            <a:pPr>
              <a:lnSpc>
                <a:spcPts val="6240"/>
              </a:lnSpc>
            </a:pPr>
            <a:r>
              <a:rPr lang="zh-CN" altLang="en-US" sz="5200">
                <a:solidFill>
                  <a:srgbClr val="100F0D"/>
                </a:solidFill>
                <a:ea typeface="思源黑体 2 Heavy" panose="020B0A00000000000000" charset="-122"/>
              </a:rPr>
              <a:t>缓存设计总结</a:t>
            </a:r>
            <a:endParaRPr lang="zh-CN" altLang="en-US" sz="5200">
              <a:solidFill>
                <a:srgbClr val="100F0D"/>
              </a:solidFill>
              <a:ea typeface="思源黑体 2 Heavy" panose="020B0A00000000000000" charset="-122"/>
            </a:endParaRPr>
          </a:p>
        </p:txBody>
      </p:sp>
      <p:sp>
        <p:nvSpPr>
          <p:cNvPr id="9" name="Freeform 9"/>
          <p:cNvSpPr/>
          <p:nvPr/>
        </p:nvSpPr>
        <p:spPr>
          <a:xfrm>
            <a:off x="381000" y="1943100"/>
            <a:ext cx="17456785" cy="8141335"/>
          </a:xfrm>
          <a:custGeom>
            <a:avLst/>
            <a:gdLst/>
            <a:ahLst/>
            <a:cxnLst/>
            <a:rect l="l" t="t" r="r" b="b"/>
            <a:pathLst>
              <a:path w="8724132" h="5514310">
                <a:moveTo>
                  <a:pt x="0" y="0"/>
                </a:moveTo>
                <a:lnTo>
                  <a:pt x="8724132" y="0"/>
                </a:lnTo>
                <a:lnTo>
                  <a:pt x="8724132" y="5514311"/>
                </a:lnTo>
                <a:lnTo>
                  <a:pt x="0" y="5514311"/>
                </a:lnTo>
                <a:lnTo>
                  <a:pt x="0" y="0"/>
                </a:lnTo>
                <a:close/>
              </a:path>
            </a:pathLst>
          </a:custGeom>
          <a:blipFill>
            <a:blip r:embed="rId2"/>
            <a:stretch>
              <a:fillRect/>
            </a:stretch>
          </a:blipFill>
        </p:spPr>
        <p:txBody>
          <a:bodyPr/>
          <a:lstStyle/>
          <a:p>
            <a:endParaRPr lang="zh-CN" altLang="en-US"/>
          </a:p>
        </p:txBody>
      </p:sp>
      <p:grpSp>
        <p:nvGrpSpPr>
          <p:cNvPr id="23" name="Group 23"/>
          <p:cNvGrpSpPr/>
          <p:nvPr/>
        </p:nvGrpSpPr>
        <p:grpSpPr>
          <a:xfrm>
            <a:off x="1676400" y="3387090"/>
            <a:ext cx="3287395" cy="674370"/>
            <a:chOff x="0" y="0"/>
            <a:chExt cx="1070816" cy="177645"/>
          </a:xfrm>
        </p:grpSpPr>
        <p:sp>
          <p:nvSpPr>
            <p:cNvPr id="24" name="Freeform 24"/>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5" name="TextBox 25"/>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6" name="TextBox 26"/>
          <p:cNvSpPr txBox="1"/>
          <p:nvPr/>
        </p:nvSpPr>
        <p:spPr>
          <a:xfrm>
            <a:off x="1524066" y="3390779"/>
            <a:ext cx="3375084"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总结</a:t>
            </a:r>
            <a:endParaRPr lang="zh-CN" altLang="en-US" sz="2800">
              <a:solidFill>
                <a:srgbClr val="FFFFFF"/>
              </a:solidFill>
              <a:ea typeface="思源黑体 2 Bold" panose="020B0800000000000000" charset="-122"/>
            </a:endParaRPr>
          </a:p>
        </p:txBody>
      </p:sp>
      <p:sp>
        <p:nvSpPr>
          <p:cNvPr id="100" name="文本框 99"/>
          <p:cNvSpPr txBox="1"/>
          <p:nvPr/>
        </p:nvSpPr>
        <p:spPr>
          <a:xfrm>
            <a:off x="3352800" y="4533900"/>
            <a:ext cx="11559540" cy="2830195"/>
          </a:xfrm>
          <a:prstGeom prst="rect">
            <a:avLst/>
          </a:prstGeom>
          <a:noFill/>
          <a:ln w="9525">
            <a:noFill/>
          </a:ln>
        </p:spPr>
        <p:txBody>
          <a:bodyPr wrap="square">
            <a:spAutoFit/>
          </a:bodyPr>
          <a:lstStyle/>
          <a:p>
            <a:pPr indent="266700"/>
            <a:r>
              <a:rPr lang="en-US" sz="3200" b="0">
                <a:ea typeface="宋体" panose="02010600030101010101" pitchFamily="2" charset="-122"/>
              </a:rPr>
              <a:t>          </a:t>
            </a:r>
            <a:r>
              <a:rPr sz="3200" b="0">
                <a:ea typeface="宋体" panose="02010600030101010101" pitchFamily="2" charset="-122"/>
              </a:rPr>
              <a:t>ARMv8架构的缓存设计是其高性能计算能力的关键。通过精心设计的缓存层次结构、一致性协议、以及灵活的缓存策略，ARMv8能够在保证数据一致性的同时，提供快速的数据处理能力。缓存维护和发现机制进一步增强了软件对硬件的控制能力，使得开发者能够更好地优化其应用程序，以适应不同的计算需求。</a:t>
            </a:r>
            <a:endParaRPr sz="3200" b="0">
              <a:ea typeface="宋体" panose="02010600030101010101" pitchFamily="2" charset="-122"/>
            </a:endParaRPr>
          </a:p>
          <a:p>
            <a:pPr indent="266700"/>
            <a:r>
              <a:rPr lang="en-US" b="0">
                <a:latin typeface="Calibri" panose="020F0502020204030204" charset="0"/>
                <a:ea typeface="宋体" panose="02010600030101010101" pitchFamily="2" charset="-122"/>
                <a:cs typeface="Times New Roman" panose="02020603050405020304" pitchFamily="18" charset="0"/>
              </a:rPr>
              <a:t> </a:t>
            </a:r>
            <a:endParaRPr lang="en-US" altLang="en-US" b="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8947" t="-51925" r="-15823" b="-14555"/>
            </a:stretch>
          </a:blipFill>
        </p:spPr>
        <p:txBody>
          <a:bodyPr/>
          <a:lstStyle/>
          <a:p>
            <a:endParaRPr lang="zh-CN" altLang="en-US"/>
          </a:p>
        </p:txBody>
      </p:sp>
      <p:sp>
        <p:nvSpPr>
          <p:cNvPr id="3" name="Freeform 3"/>
          <p:cNvSpPr/>
          <p:nvPr/>
        </p:nvSpPr>
        <p:spPr>
          <a:xfrm>
            <a:off x="10617299" y="0"/>
            <a:ext cx="7670701" cy="6871954"/>
          </a:xfrm>
          <a:custGeom>
            <a:avLst/>
            <a:gdLst/>
            <a:ahLst/>
            <a:cxnLst/>
            <a:rect l="l" t="t" r="r" b="b"/>
            <a:pathLst>
              <a:path w="7670701" h="6871954">
                <a:moveTo>
                  <a:pt x="0" y="0"/>
                </a:moveTo>
                <a:lnTo>
                  <a:pt x="7670701" y="0"/>
                </a:lnTo>
                <a:lnTo>
                  <a:pt x="7670701" y="6871954"/>
                </a:lnTo>
                <a:lnTo>
                  <a:pt x="0" y="6871954"/>
                </a:lnTo>
                <a:lnTo>
                  <a:pt x="0" y="0"/>
                </a:lnTo>
                <a:close/>
              </a:path>
            </a:pathLst>
          </a:custGeom>
          <a:blipFill>
            <a:blip r:embed="rId2"/>
            <a:stretch>
              <a:fillRect l="-51565" t="-142260" r="-168303"/>
            </a:stretch>
          </a:blipFill>
        </p:spPr>
        <p:txBody>
          <a:bodyPr/>
          <a:lstStyle/>
          <a:p>
            <a:endParaRPr lang="zh-CN" altLang="en-US"/>
          </a:p>
        </p:txBody>
      </p:sp>
      <p:sp>
        <p:nvSpPr>
          <p:cNvPr id="4" name="TextBox 4"/>
          <p:cNvSpPr txBox="1"/>
          <p:nvPr/>
        </p:nvSpPr>
        <p:spPr>
          <a:xfrm>
            <a:off x="2947764" y="5171193"/>
            <a:ext cx="12392472" cy="1496307"/>
          </a:xfrm>
          <a:prstGeom prst="rect">
            <a:avLst/>
          </a:prstGeom>
        </p:spPr>
        <p:txBody>
          <a:bodyPr lIns="0" tIns="0" rIns="0" bIns="0" rtlCol="0" anchor="t">
            <a:spAutoFit/>
          </a:bodyPr>
          <a:lstStyle/>
          <a:p>
            <a:pPr algn="ctr">
              <a:lnSpc>
                <a:spcPts val="10795"/>
              </a:lnSpc>
            </a:pPr>
            <a:r>
              <a:rPr lang="zh-CN" altLang="en-US" sz="13800" dirty="0">
                <a:solidFill>
                  <a:srgbClr val="1E1E1E"/>
                </a:solidFill>
                <a:ea typeface="思源黑体 1 Heavy" panose="020B0A00000000000000" charset="-122"/>
              </a:rPr>
              <a:t>谢谢！</a:t>
            </a:r>
            <a:endParaRPr lang="en-US" sz="13800" dirty="0">
              <a:solidFill>
                <a:srgbClr val="1E1E1E"/>
              </a:solidFill>
              <a:ea typeface="思源黑体 1 Heavy" panose="020B0A00000000000000" charset="-122"/>
            </a:endParaRPr>
          </a:p>
        </p:txBody>
      </p:sp>
      <p:sp>
        <p:nvSpPr>
          <p:cNvPr id="12" name="TextBox 12"/>
          <p:cNvSpPr txBox="1"/>
          <p:nvPr/>
        </p:nvSpPr>
        <p:spPr>
          <a:xfrm>
            <a:off x="3700442" y="3247547"/>
            <a:ext cx="10476075" cy="987450"/>
          </a:xfrm>
          <a:prstGeom prst="rect">
            <a:avLst/>
          </a:prstGeom>
        </p:spPr>
        <p:txBody>
          <a:bodyPr lIns="0" tIns="0" rIns="0" bIns="0" rtlCol="0" anchor="t">
            <a:spAutoFit/>
          </a:bodyPr>
          <a:lstStyle/>
          <a:p>
            <a:pPr algn="ctr">
              <a:lnSpc>
                <a:spcPts val="7700"/>
              </a:lnSpc>
            </a:pPr>
            <a:r>
              <a:rPr lang="en-US" sz="6600" dirty="0">
                <a:solidFill>
                  <a:srgbClr val="326CFC"/>
                </a:solidFill>
                <a:latin typeface="Agrandir Wide Bold" panose="00000805000000000000"/>
              </a:rPr>
              <a:t>THANK YOU</a:t>
            </a:r>
            <a:endParaRPr lang="en-US" sz="6600" dirty="0">
              <a:solidFill>
                <a:srgbClr val="326CFC"/>
              </a:solidFill>
              <a:latin typeface="Agrandir Wide Bold" panose="00000805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NEON</a:t>
            </a:r>
            <a:r>
              <a:rPr lang="zh-CN" alt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技术概要</a:t>
            </a:r>
            <a:endParaRPr lang="en-US" sz="5200" dirty="0">
              <a:solidFill>
                <a:srgbClr val="100F0D"/>
              </a:solidFill>
              <a:ea typeface="思源黑体 2 Heavy" panose="020B0A00000000000000" charset="-122"/>
            </a:endParaRPr>
          </a:p>
        </p:txBody>
      </p:sp>
      <p:sp>
        <p:nvSpPr>
          <p:cNvPr id="4" name="TextBox 4"/>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S</a:t>
            </a:r>
            <a:r>
              <a:rPr lang="en-US" altLang="zh-CN" sz="1400" spc="28" dirty="0">
                <a:solidFill>
                  <a:srgbClr val="326CFC"/>
                </a:solidFill>
                <a:latin typeface="Agrandir Wide Medium" panose="00000605000000000000"/>
              </a:rPr>
              <a:t>ummary of NEON technique</a:t>
            </a:r>
            <a:endParaRPr lang="en-US" sz="1400" spc="28" dirty="0">
              <a:solidFill>
                <a:srgbClr val="326CFC"/>
              </a:solidFill>
              <a:latin typeface="Agrandir Wide Medium" panose="00000605000000000000"/>
            </a:endParaRPr>
          </a:p>
        </p:txBody>
      </p:sp>
      <p:sp>
        <p:nvSpPr>
          <p:cNvPr id="8" name="Freeform 8"/>
          <p:cNvSpPr/>
          <p:nvPr/>
        </p:nvSpPr>
        <p:spPr>
          <a:xfrm>
            <a:off x="903231" y="4746334"/>
            <a:ext cx="11296946" cy="2434769"/>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a:p>
        </p:txBody>
      </p:sp>
      <p:sp>
        <p:nvSpPr>
          <p:cNvPr id="10" name="TextBox 10"/>
          <p:cNvSpPr txBox="1"/>
          <p:nvPr/>
        </p:nvSpPr>
        <p:spPr>
          <a:xfrm>
            <a:off x="3361459" y="5085999"/>
            <a:ext cx="4356242" cy="1644553"/>
          </a:xfrm>
          <a:prstGeom prst="rect">
            <a:avLst/>
          </a:prstGeom>
        </p:spPr>
        <p:txBody>
          <a:bodyPr wrap="square" lIns="0" tIns="0" rIns="0" bIns="0" rtlCol="0" anchor="t">
            <a:spAutoFit/>
          </a:bodyPr>
          <a:lstStyle/>
          <a:p>
            <a:pPr algn="l">
              <a:lnSpc>
                <a:spcPts val="4370"/>
              </a:lnSpc>
            </a:pP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AArch64</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中的</a:t>
            </a: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NEON</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架构</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使用</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32</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个</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128</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位寄存器</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遵循</a:t>
            </a: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EABI</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规范</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p:txBody>
      </p:sp>
      <p:sp>
        <p:nvSpPr>
          <p:cNvPr id="11" name="TextBox 11"/>
          <p:cNvSpPr txBox="1"/>
          <p:nvPr/>
        </p:nvSpPr>
        <p:spPr>
          <a:xfrm>
            <a:off x="1992002" y="5165198"/>
            <a:ext cx="1122298" cy="824456"/>
          </a:xfrm>
          <a:prstGeom prst="rect">
            <a:avLst/>
          </a:prstGeom>
        </p:spPr>
        <p:txBody>
          <a:bodyPr lIns="0" tIns="0" rIns="0" bIns="0" rtlCol="0" anchor="t">
            <a:spAutoFit/>
          </a:bodyPr>
          <a:lstStyle/>
          <a:p>
            <a:pPr algn="l">
              <a:lnSpc>
                <a:spcPts val="6740"/>
              </a:lnSpc>
            </a:pPr>
            <a:r>
              <a:rPr lang="en-US" sz="5400" dirty="0">
                <a:solidFill>
                  <a:srgbClr val="326CFC"/>
                </a:solidFill>
                <a:latin typeface="Akzidenz-Grotesk Bold" panose="02000803050000020004"/>
              </a:rPr>
              <a:t>02.</a:t>
            </a:r>
            <a:endParaRPr lang="en-US" sz="5400" dirty="0">
              <a:solidFill>
                <a:srgbClr val="326CFC"/>
              </a:solidFill>
              <a:latin typeface="Akzidenz-Grotesk Bold" panose="02000803050000020004"/>
            </a:endParaRPr>
          </a:p>
        </p:txBody>
      </p:sp>
      <p:sp>
        <p:nvSpPr>
          <p:cNvPr id="12" name="Freeform 12"/>
          <p:cNvSpPr/>
          <p:nvPr/>
        </p:nvSpPr>
        <p:spPr>
          <a:xfrm>
            <a:off x="903231" y="2277597"/>
            <a:ext cx="11296946" cy="2652566"/>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a:p>
        </p:txBody>
      </p:sp>
      <p:sp>
        <p:nvSpPr>
          <p:cNvPr id="14" name="TextBox 14"/>
          <p:cNvSpPr txBox="1"/>
          <p:nvPr/>
        </p:nvSpPr>
        <p:spPr>
          <a:xfrm>
            <a:off x="3361459" y="2770754"/>
            <a:ext cx="7458941" cy="1644553"/>
          </a:xfrm>
          <a:prstGeom prst="rect">
            <a:avLst/>
          </a:prstGeom>
        </p:spPr>
        <p:txBody>
          <a:bodyPr wrap="square" lIns="0" tIns="0" rIns="0" bIns="0" rtlCol="0" anchor="t">
            <a:spAutoFit/>
          </a:bodyPr>
          <a:lstStyle/>
          <a:p>
            <a:pPr algn="l">
              <a:lnSpc>
                <a:spcPts val="4370"/>
              </a:lnSpc>
            </a:pP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NEON: </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ARM</a:t>
            </a:r>
            <a:r>
              <a:rPr lang="zh-CN" altLang="en-US" sz="2400" dirty="0">
                <a:solidFill>
                  <a:srgbClr val="1E1E1E"/>
                </a:solidFill>
                <a:ea typeface="思源黑体 2 Bold" panose="020B0800000000000000" charset="-122"/>
              </a:rPr>
              <a:t>高级</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SIMD</a:t>
            </a:r>
            <a:r>
              <a:rPr lang="zh-CN" altLang="en-US" sz="2400" dirty="0">
                <a:solidFill>
                  <a:srgbClr val="1E1E1E"/>
                </a:solidFill>
                <a:ea typeface="思源黑体 2 Bold" panose="020B0800000000000000" charset="-122"/>
              </a:rPr>
              <a:t>架构及其相关实现和支持软件</a:t>
            </a:r>
            <a:endParaRPr lang="en-US" altLang="zh-CN" sz="2400" dirty="0">
              <a:solidFill>
                <a:srgbClr val="1E1E1E"/>
              </a:solidFill>
              <a:ea typeface="思源黑体 2 Bold" panose="020B0800000000000000" charset="-122"/>
            </a:endParaRPr>
          </a:p>
          <a:p>
            <a:pPr algn="l">
              <a:lnSpc>
                <a:spcPts val="4370"/>
              </a:lnSpc>
            </a:pP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NEON</a:t>
            </a:r>
            <a:r>
              <a:rPr lang="zh-CN" altLang="en-US" sz="2400" dirty="0">
                <a:solidFill>
                  <a:srgbClr val="1E1E1E"/>
                </a:solidFill>
                <a:ea typeface="思源黑体 2 Bold" panose="020B0800000000000000" charset="-122"/>
              </a:rPr>
              <a:t>指令集适用于</a:t>
            </a: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AArch32</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和</a:t>
            </a:r>
            <a:r>
              <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AArch64</a:t>
            </a:r>
            <a:endParaRPr 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zh-CN" altLang="en-US" sz="2400" dirty="0">
                <a:solidFill>
                  <a:srgbClr val="1E1E1E"/>
                </a:solidFill>
                <a:ea typeface="思源黑体 2 Bold" panose="020B0800000000000000" charset="-122"/>
              </a:rPr>
              <a:t>作用：加速在大数据集上执行的重复操作</a:t>
            </a:r>
            <a:endParaRPr lang="en-US" sz="2400" dirty="0">
              <a:solidFill>
                <a:srgbClr val="1E1E1E"/>
              </a:solidFill>
              <a:ea typeface="思源黑体 2 Bold" panose="020B0800000000000000" charset="-122"/>
            </a:endParaRPr>
          </a:p>
        </p:txBody>
      </p:sp>
      <p:sp>
        <p:nvSpPr>
          <p:cNvPr id="15" name="TextBox 15"/>
          <p:cNvSpPr txBox="1"/>
          <p:nvPr/>
        </p:nvSpPr>
        <p:spPr>
          <a:xfrm>
            <a:off x="1981519" y="2834751"/>
            <a:ext cx="1122298" cy="824456"/>
          </a:xfrm>
          <a:prstGeom prst="rect">
            <a:avLst/>
          </a:prstGeom>
        </p:spPr>
        <p:txBody>
          <a:bodyPr lIns="0" tIns="0" rIns="0" bIns="0" rtlCol="0" anchor="t">
            <a:spAutoFit/>
          </a:bodyPr>
          <a:lstStyle/>
          <a:p>
            <a:pPr algn="l">
              <a:lnSpc>
                <a:spcPts val="6740"/>
              </a:lnSpc>
            </a:pPr>
            <a:r>
              <a:rPr lang="en-US" sz="5400" dirty="0">
                <a:solidFill>
                  <a:srgbClr val="326CFC"/>
                </a:solidFill>
                <a:latin typeface="Akzidenz-Grotesk Bold" panose="02000803050000020004"/>
              </a:rPr>
              <a:t>01.</a:t>
            </a:r>
            <a:endParaRPr lang="en-US" sz="5400" dirty="0">
              <a:solidFill>
                <a:srgbClr val="326CFC"/>
              </a:solidFill>
              <a:latin typeface="Akzidenz-Grotesk Bold" panose="02000803050000020004"/>
            </a:endParaRPr>
          </a:p>
        </p:txBody>
      </p:sp>
      <p:sp>
        <p:nvSpPr>
          <p:cNvPr id="16" name="Freeform 8"/>
          <p:cNvSpPr/>
          <p:nvPr/>
        </p:nvSpPr>
        <p:spPr>
          <a:xfrm>
            <a:off x="903230" y="6971723"/>
            <a:ext cx="11296947" cy="3121727"/>
          </a:xfrm>
          <a:custGeom>
            <a:avLst/>
            <a:gdLst/>
            <a:ahLst/>
            <a:cxnLst/>
            <a:rect l="l" t="t" r="r" b="b"/>
            <a:pathLst>
              <a:path w="6950043" h="2798307">
                <a:moveTo>
                  <a:pt x="0" y="0"/>
                </a:moveTo>
                <a:lnTo>
                  <a:pt x="6950043" y="0"/>
                </a:lnTo>
                <a:lnTo>
                  <a:pt x="6950043" y="2798307"/>
                </a:lnTo>
                <a:lnTo>
                  <a:pt x="0" y="2798307"/>
                </a:lnTo>
                <a:lnTo>
                  <a:pt x="0" y="0"/>
                </a:lnTo>
                <a:close/>
              </a:path>
            </a:pathLst>
          </a:custGeom>
          <a:blipFill>
            <a:blip r:embed="rId2"/>
            <a:stretch>
              <a:fillRect/>
            </a:stretch>
          </a:blipFill>
        </p:spPr>
        <p:txBody>
          <a:bodyPr/>
          <a:lstStyle/>
          <a:p>
            <a:endParaRPr lang="zh-CN" altLang="en-US"/>
          </a:p>
        </p:txBody>
      </p:sp>
      <p:sp>
        <p:nvSpPr>
          <p:cNvPr id="17" name="TextBox 10"/>
          <p:cNvSpPr txBox="1"/>
          <p:nvPr/>
        </p:nvSpPr>
        <p:spPr>
          <a:xfrm>
            <a:off x="3361459" y="7336939"/>
            <a:ext cx="7916141" cy="2200924"/>
          </a:xfrm>
          <a:prstGeom prst="rect">
            <a:avLst/>
          </a:prstGeom>
        </p:spPr>
        <p:txBody>
          <a:bodyPr wrap="square" lIns="0" tIns="0" rIns="0" bIns="0" rtlCol="0" anchor="t">
            <a:spAutoFit/>
          </a:bodyPr>
          <a:lstStyle/>
          <a:p>
            <a:pPr algn="l">
              <a:lnSpc>
                <a:spcPts val="4370"/>
              </a:lnSpc>
            </a:pP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针对不同需求的功能组合：</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 </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不支持</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NEON</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或浮点运算的简化实现。</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 </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支持全浮点和</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SIMD</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运算，具备异常捕获功能的实现。</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a:p>
            <a:pPr algn="l">
              <a:lnSpc>
                <a:spcPts val="4370"/>
              </a:lnSpc>
            </a:pP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 </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支持全浮点和</a:t>
            </a:r>
            <a:r>
              <a:rPr lang="en-US" altLang="zh-CN" sz="2400" b="1" dirty="0">
                <a:solidFill>
                  <a:srgbClr val="1E1E1E"/>
                </a:solidFill>
                <a:latin typeface="Arial" panose="020B0604020202020204" pitchFamily="34" charset="0"/>
                <a:ea typeface="思源黑体 2 Bold" panose="020B0800000000000000" charset="-122"/>
                <a:cs typeface="Arial" panose="020B0604020202020204" pitchFamily="34" charset="0"/>
              </a:rPr>
              <a:t>SIMD</a:t>
            </a:r>
            <a:r>
              <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rPr>
              <a:t>运算，不具备异常捕获功能的实现。</a:t>
            </a:r>
            <a:endParaRPr lang="zh-CN" altLang="en-US" sz="2400" b="1" dirty="0">
              <a:solidFill>
                <a:srgbClr val="1E1E1E"/>
              </a:solidFill>
              <a:latin typeface="Arial" panose="020B0604020202020204" pitchFamily="34" charset="0"/>
              <a:ea typeface="思源黑体 2 Bold" panose="020B0800000000000000" charset="-122"/>
              <a:cs typeface="Arial" panose="020B0604020202020204" pitchFamily="34" charset="0"/>
            </a:endParaRPr>
          </a:p>
        </p:txBody>
      </p:sp>
      <p:sp>
        <p:nvSpPr>
          <p:cNvPr id="18" name="TextBox 11"/>
          <p:cNvSpPr txBox="1"/>
          <p:nvPr/>
        </p:nvSpPr>
        <p:spPr>
          <a:xfrm>
            <a:off x="1981519" y="7482616"/>
            <a:ext cx="1122298" cy="824456"/>
          </a:xfrm>
          <a:prstGeom prst="rect">
            <a:avLst/>
          </a:prstGeom>
        </p:spPr>
        <p:txBody>
          <a:bodyPr lIns="0" tIns="0" rIns="0" bIns="0" rtlCol="0" anchor="t">
            <a:spAutoFit/>
          </a:bodyPr>
          <a:lstStyle/>
          <a:p>
            <a:pPr algn="l">
              <a:lnSpc>
                <a:spcPts val="6740"/>
              </a:lnSpc>
            </a:pPr>
            <a:r>
              <a:rPr lang="en-US" sz="5400" dirty="0">
                <a:solidFill>
                  <a:srgbClr val="326CFC"/>
                </a:solidFill>
                <a:latin typeface="Akzidenz-Grotesk Bold" panose="02000803050000020004"/>
              </a:rPr>
              <a:t>03.</a:t>
            </a:r>
            <a:endParaRPr lang="en-US" sz="5400" dirty="0">
              <a:solidFill>
                <a:srgbClr val="326CFC"/>
              </a:solidFill>
              <a:latin typeface="Akzidenz-Grotesk Bold" panose="02000803050000020004"/>
            </a:endParaRPr>
          </a:p>
        </p:txBody>
      </p:sp>
      <p:pic>
        <p:nvPicPr>
          <p:cNvPr id="1026" name="Picture 2" descr="How ARM Nerfed NEON Permute Instructions in ARMv8 - CNX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9200" y="3593030"/>
            <a:ext cx="4941961" cy="3701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p:nvPr/>
        </p:nvSpPr>
        <p:spPr>
          <a:xfrm>
            <a:off x="1357905" y="2180879"/>
            <a:ext cx="6795495" cy="7819679"/>
          </a:xfrm>
          <a:custGeom>
            <a:avLst/>
            <a:gdLst/>
            <a:ahLst/>
            <a:cxnLst/>
            <a:rect l="l" t="t" r="r" b="b"/>
            <a:pathLst>
              <a:path w="6959187" h="6419644">
                <a:moveTo>
                  <a:pt x="0" y="0"/>
                </a:moveTo>
                <a:lnTo>
                  <a:pt x="6959187" y="0"/>
                </a:lnTo>
                <a:lnTo>
                  <a:pt x="6959187" y="6419644"/>
                </a:lnTo>
                <a:lnTo>
                  <a:pt x="0" y="6419644"/>
                </a:lnTo>
                <a:lnTo>
                  <a:pt x="0" y="0"/>
                </a:lnTo>
                <a:close/>
              </a:path>
            </a:pathLst>
          </a:custGeom>
          <a:blipFill>
            <a:blip r:embed="rId1"/>
            <a:stretch>
              <a:fillRect/>
            </a:stretch>
          </a:blipFill>
        </p:spPr>
        <p:txBody>
          <a:bodyPr/>
          <a:lstStyle/>
          <a:p>
            <a:endParaRPr lang="zh-CN" altLang="en-US"/>
          </a:p>
        </p:txBody>
      </p:sp>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2"/>
            <a:stretch>
              <a:fillRect l="-90672" t="-86583" r="-56872" b="-20147"/>
            </a:stretch>
          </a:blipFill>
        </p:spPr>
        <p:txBody>
          <a:bodyPr/>
          <a:lstStyle/>
          <a:p>
            <a:endParaRPr lang="zh-CN" altLang="en-US"/>
          </a:p>
        </p:txBody>
      </p:sp>
      <p:sp>
        <p:nvSpPr>
          <p:cNvPr id="3" name="TextBox 3"/>
          <p:cNvSpPr txBox="1"/>
          <p:nvPr/>
        </p:nvSpPr>
        <p:spPr>
          <a:xfrm>
            <a:off x="1357906" y="1085476"/>
            <a:ext cx="12891493" cy="795089"/>
          </a:xfrm>
          <a:prstGeom prst="rect">
            <a:avLst/>
          </a:prstGeom>
        </p:spPr>
        <p:txBody>
          <a:bodyPr wrap="square"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AArch64</a:t>
            </a:r>
            <a:r>
              <a:rPr lang="en-US" sz="5200" dirty="0">
                <a:solidFill>
                  <a:srgbClr val="100F0D"/>
                </a:solidFill>
                <a:ea typeface="思源黑体 2 Heavy" panose="020B0A00000000000000" charset="-122"/>
              </a:rPr>
              <a:t> </a:t>
            </a:r>
            <a:r>
              <a:rPr lang="zh-CN" altLang="en-US" sz="5200" dirty="0">
                <a:solidFill>
                  <a:srgbClr val="100F0D"/>
                </a:solidFill>
                <a:ea typeface="思源黑体 2 Heavy" panose="020B0A00000000000000" charset="-122"/>
              </a:rPr>
              <a:t>中的 </a:t>
            </a: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NEON</a:t>
            </a:r>
            <a:r>
              <a:rPr lang="en-US" sz="5200" dirty="0">
                <a:solidFill>
                  <a:srgbClr val="100F0D"/>
                </a:solidFill>
                <a:ea typeface="思源黑体 2 Heavy" panose="020B0A00000000000000" charset="-122"/>
              </a:rPr>
              <a:t> </a:t>
            </a:r>
            <a:r>
              <a:rPr lang="zh-CN" altLang="en-US" sz="5200" dirty="0">
                <a:solidFill>
                  <a:srgbClr val="100F0D"/>
                </a:solidFill>
                <a:ea typeface="思源黑体 2 Heavy" panose="020B0A00000000000000" charset="-122"/>
              </a:rPr>
              <a:t>和浮点运算的新特性</a:t>
            </a:r>
            <a:endParaRPr lang="en-US" sz="5200" dirty="0">
              <a:solidFill>
                <a:srgbClr val="100F0D"/>
              </a:solidFill>
              <a:ea typeface="思源黑体 2 Heavy" panose="020B0A00000000000000" charset="-122"/>
            </a:endParaRPr>
          </a:p>
        </p:txBody>
      </p:sp>
      <p:sp>
        <p:nvSpPr>
          <p:cNvPr id="4" name="TextBox 4"/>
          <p:cNvSpPr txBox="1"/>
          <p:nvPr/>
        </p:nvSpPr>
        <p:spPr>
          <a:xfrm>
            <a:off x="1357907" y="1932827"/>
            <a:ext cx="6109693" cy="211725"/>
          </a:xfrm>
          <a:prstGeom prst="rect">
            <a:avLst/>
          </a:prstGeom>
        </p:spPr>
        <p:txBody>
          <a:bodyPr wrap="square"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New features for NEON and Floating-point in AArch64</a:t>
            </a:r>
            <a:endParaRPr lang="en-US" sz="1400" spc="28" dirty="0">
              <a:solidFill>
                <a:srgbClr val="326CFC"/>
              </a:solidFill>
              <a:latin typeface="Agrandir Wide Medium" panose="00000605000000000000"/>
            </a:endParaRPr>
          </a:p>
        </p:txBody>
      </p:sp>
      <p:sp>
        <p:nvSpPr>
          <p:cNvPr id="6" name="TextBox 6"/>
          <p:cNvSpPr txBox="1"/>
          <p:nvPr/>
        </p:nvSpPr>
        <p:spPr>
          <a:xfrm>
            <a:off x="2689391" y="4188905"/>
            <a:ext cx="4065756" cy="4373057"/>
          </a:xfrm>
          <a:prstGeom prst="rect">
            <a:avLst/>
          </a:prstGeom>
        </p:spPr>
        <p:txBody>
          <a:bodyPr wrap="square" lIns="0" tIns="0" rIns="0" bIns="0" rtlCol="0" anchor="t">
            <a:spAutoFit/>
          </a:bodyPr>
          <a:lstStyle/>
          <a:p>
            <a:pPr algn="ctr">
              <a:lnSpc>
                <a:spcPct val="150000"/>
              </a:lnSpc>
            </a:pPr>
            <a:r>
              <a:rPr lang="zh-CN" altLang="en-US" sz="2400" dirty="0">
                <a:solidFill>
                  <a:srgbClr val="1E1E1E"/>
                </a:solidFill>
                <a:ea typeface="思源黑体 2" panose="020B0500000000000000" charset="-122"/>
              </a:rPr>
              <a:t>寄存器扩展</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寄存器映射优化</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指令前缀变更</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写入操作更新</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矢量归约操作</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指令扩展</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饱和指令扩展</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支持双精度浮点</a:t>
            </a:r>
            <a:endParaRPr lang="en-US" sz="2400" dirty="0">
              <a:solidFill>
                <a:srgbClr val="1E1E1E"/>
              </a:solidFill>
              <a:ea typeface="思源黑体 2" panose="020B0500000000000000" charset="-122"/>
            </a:endParaRPr>
          </a:p>
        </p:txBody>
      </p:sp>
      <p:grpSp>
        <p:nvGrpSpPr>
          <p:cNvPr id="7" name="Group 7"/>
          <p:cNvGrpSpPr/>
          <p:nvPr/>
        </p:nvGrpSpPr>
        <p:grpSpPr>
          <a:xfrm>
            <a:off x="2689392" y="2837037"/>
            <a:ext cx="4065756" cy="674496"/>
            <a:chOff x="0" y="0"/>
            <a:chExt cx="1070816" cy="177645"/>
          </a:xfrm>
        </p:grpSpPr>
        <p:sp>
          <p:nvSpPr>
            <p:cNvPr id="8" name="Freeform 8"/>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9" name="TextBox 9"/>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10" name="TextBox 10"/>
          <p:cNvSpPr txBox="1"/>
          <p:nvPr/>
        </p:nvSpPr>
        <p:spPr>
          <a:xfrm>
            <a:off x="3034727" y="2857293"/>
            <a:ext cx="3375084" cy="510158"/>
          </a:xfrm>
          <a:prstGeom prst="rect">
            <a:avLst/>
          </a:prstGeom>
        </p:spPr>
        <p:txBody>
          <a:bodyPr lIns="0" tIns="0" rIns="0" bIns="0" rtlCol="0" anchor="t">
            <a:spAutoFit/>
          </a:bodyPr>
          <a:lstStyle/>
          <a:p>
            <a:pPr algn="ctr">
              <a:lnSpc>
                <a:spcPts val="4370"/>
              </a:lnSpc>
            </a:pPr>
            <a:r>
              <a:rPr lang="zh-CN" altLang="en-US" sz="2800" dirty="0">
                <a:solidFill>
                  <a:srgbClr val="FFFFFF"/>
                </a:solidFill>
                <a:latin typeface="思源黑体 2 Bold" panose="020B0800000000000000" charset="-122"/>
                <a:ea typeface="思源黑体 2 Bold" panose="020B0800000000000000" charset="-122"/>
              </a:rPr>
              <a:t>新特性</a:t>
            </a:r>
            <a:r>
              <a:rPr lang="en-US" sz="2800" dirty="0">
                <a:solidFill>
                  <a:srgbClr val="FFFFFF"/>
                </a:solidFill>
                <a:latin typeface="思源黑体 2 Bold" panose="020B0800000000000000" charset="-122"/>
                <a:ea typeface="思源黑体 2 Bold" panose="020B0800000000000000" charset="-122"/>
              </a:rPr>
              <a:t>· NEON</a:t>
            </a:r>
            <a:endParaRPr lang="en-US" sz="2800" dirty="0">
              <a:solidFill>
                <a:srgbClr val="FFFFFF"/>
              </a:solidFill>
              <a:latin typeface="思源黑体 2 Bold" panose="020B0800000000000000" charset="-122"/>
              <a:ea typeface="思源黑体 2 Bold" panose="020B0800000000000000" charset="-122"/>
            </a:endParaRPr>
          </a:p>
        </p:txBody>
      </p:sp>
      <p:sp>
        <p:nvSpPr>
          <p:cNvPr id="18" name="Freeform 5"/>
          <p:cNvSpPr/>
          <p:nvPr/>
        </p:nvSpPr>
        <p:spPr>
          <a:xfrm>
            <a:off x="9982200" y="2171700"/>
            <a:ext cx="6795495" cy="7819679"/>
          </a:xfrm>
          <a:custGeom>
            <a:avLst/>
            <a:gdLst/>
            <a:ahLst/>
            <a:cxnLst/>
            <a:rect l="l" t="t" r="r" b="b"/>
            <a:pathLst>
              <a:path w="6959187" h="6419644">
                <a:moveTo>
                  <a:pt x="0" y="0"/>
                </a:moveTo>
                <a:lnTo>
                  <a:pt x="6959187" y="0"/>
                </a:lnTo>
                <a:lnTo>
                  <a:pt x="6959187" y="6419644"/>
                </a:lnTo>
                <a:lnTo>
                  <a:pt x="0" y="6419644"/>
                </a:lnTo>
                <a:lnTo>
                  <a:pt x="0" y="0"/>
                </a:lnTo>
                <a:close/>
              </a:path>
            </a:pathLst>
          </a:custGeom>
          <a:blipFill>
            <a:blip r:embed="rId1"/>
            <a:stretch>
              <a:fillRect/>
            </a:stretch>
          </a:blipFill>
        </p:spPr>
        <p:txBody>
          <a:bodyPr/>
          <a:lstStyle/>
          <a:p>
            <a:endParaRPr lang="zh-CN" altLang="en-US"/>
          </a:p>
        </p:txBody>
      </p:sp>
      <p:sp>
        <p:nvSpPr>
          <p:cNvPr id="19" name="TextBox 6"/>
          <p:cNvSpPr txBox="1"/>
          <p:nvPr/>
        </p:nvSpPr>
        <p:spPr>
          <a:xfrm>
            <a:off x="11359159" y="3634908"/>
            <a:ext cx="4065756" cy="5481052"/>
          </a:xfrm>
          <a:prstGeom prst="rect">
            <a:avLst/>
          </a:prstGeom>
        </p:spPr>
        <p:txBody>
          <a:bodyPr wrap="square" lIns="0" tIns="0" rIns="0" bIns="0" rtlCol="0" anchor="t">
            <a:spAutoFit/>
          </a:bodyPr>
          <a:lstStyle/>
          <a:p>
            <a:pPr algn="ctr">
              <a:lnSpc>
                <a:spcPct val="150000"/>
              </a:lnSpc>
            </a:pPr>
            <a:r>
              <a:rPr lang="zh-CN" altLang="en-US" sz="2400" dirty="0">
                <a:solidFill>
                  <a:srgbClr val="1E1E1E"/>
                </a:solidFill>
                <a:ea typeface="思源黑体 2" panose="020B0500000000000000" charset="-122"/>
              </a:rPr>
              <a:t>指令前缀更新</a:t>
            </a:r>
            <a:endParaRPr lang="en-US" altLang="zh-CN" sz="2400" dirty="0">
              <a:solidFill>
                <a:srgbClr val="1E1E1E"/>
              </a:solidFill>
              <a:ea typeface="思源黑体 2" panose="020B0500000000000000" charset="-122"/>
            </a:endParaRPr>
          </a:p>
          <a:p>
            <a:pPr algn="ctr">
              <a:lnSpc>
                <a:spcPct val="150000"/>
              </a:lnSpc>
            </a:pPr>
            <a:r>
              <a:rPr lang="en-US" altLang="zh-CN" sz="2400" dirty="0">
                <a:solidFill>
                  <a:srgbClr val="1E1E1E"/>
                </a:solidFill>
                <a:ea typeface="思源黑体 2" panose="020B0500000000000000" charset="-122"/>
              </a:rPr>
              <a:t>IEEE754</a:t>
            </a:r>
            <a:r>
              <a:rPr lang="zh-CN" altLang="en-US" sz="2400" dirty="0">
                <a:solidFill>
                  <a:srgbClr val="1E1E1E"/>
                </a:solidFill>
                <a:ea typeface="思源黑体 2" panose="020B0500000000000000" charset="-122"/>
              </a:rPr>
              <a:t>标准支持</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寻址模式统一</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更灵活的条件分支</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舍入模式支持</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转换操作扩展</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浮点舍入指令</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下转换指令优化</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数值比较指令</a:t>
            </a:r>
            <a:endParaRPr lang="en-US" altLang="zh-CN" sz="2400" dirty="0">
              <a:solidFill>
                <a:srgbClr val="1E1E1E"/>
              </a:solidFill>
              <a:ea typeface="思源黑体 2" panose="020B0500000000000000" charset="-122"/>
            </a:endParaRPr>
          </a:p>
          <a:p>
            <a:pPr algn="ctr">
              <a:lnSpc>
                <a:spcPct val="150000"/>
              </a:lnSpc>
            </a:pPr>
            <a:r>
              <a:rPr lang="zh-CN" altLang="en-US" sz="2400" dirty="0">
                <a:solidFill>
                  <a:srgbClr val="1E1E1E"/>
                </a:solidFill>
                <a:ea typeface="思源黑体 2" panose="020B0500000000000000" charset="-122"/>
              </a:rPr>
              <a:t>加速浮点矢量归一化</a:t>
            </a:r>
            <a:endParaRPr lang="en-US" sz="2400" dirty="0">
              <a:solidFill>
                <a:srgbClr val="1E1E1E"/>
              </a:solidFill>
              <a:ea typeface="思源黑体 2" panose="020B0500000000000000" charset="-122"/>
            </a:endParaRPr>
          </a:p>
        </p:txBody>
      </p:sp>
      <p:grpSp>
        <p:nvGrpSpPr>
          <p:cNvPr id="20" name="Group 7"/>
          <p:cNvGrpSpPr/>
          <p:nvPr/>
        </p:nvGrpSpPr>
        <p:grpSpPr>
          <a:xfrm>
            <a:off x="11313687" y="2827858"/>
            <a:ext cx="4065756" cy="674496"/>
            <a:chOff x="0" y="0"/>
            <a:chExt cx="1070816" cy="177645"/>
          </a:xfrm>
        </p:grpSpPr>
        <p:sp>
          <p:nvSpPr>
            <p:cNvPr id="21" name="Freeform 8"/>
            <p:cNvSpPr/>
            <p:nvPr/>
          </p:nvSpPr>
          <p:spPr>
            <a:xfrm>
              <a:off x="0" y="0"/>
              <a:ext cx="1070816" cy="177645"/>
            </a:xfrm>
            <a:custGeom>
              <a:avLst/>
              <a:gdLst/>
              <a:ahLst/>
              <a:cxnLst/>
              <a:rect l="l" t="t" r="r" b="b"/>
              <a:pathLst>
                <a:path w="1070816" h="177645">
                  <a:moveTo>
                    <a:pt x="41892" y="0"/>
                  </a:moveTo>
                  <a:lnTo>
                    <a:pt x="1028924" y="0"/>
                  </a:lnTo>
                  <a:cubicBezTo>
                    <a:pt x="1052061" y="0"/>
                    <a:pt x="1070816" y="18756"/>
                    <a:pt x="1070816" y="41892"/>
                  </a:cubicBezTo>
                  <a:lnTo>
                    <a:pt x="1070816" y="135753"/>
                  </a:lnTo>
                  <a:cubicBezTo>
                    <a:pt x="1070816" y="146863"/>
                    <a:pt x="1066403" y="157519"/>
                    <a:pt x="1058546" y="165375"/>
                  </a:cubicBezTo>
                  <a:cubicBezTo>
                    <a:pt x="1050690" y="173231"/>
                    <a:pt x="1040035" y="177645"/>
                    <a:pt x="1028924" y="177645"/>
                  </a:cubicBezTo>
                  <a:lnTo>
                    <a:pt x="41892" y="177645"/>
                  </a:lnTo>
                  <a:cubicBezTo>
                    <a:pt x="18756" y="177645"/>
                    <a:pt x="0" y="158889"/>
                    <a:pt x="0" y="135753"/>
                  </a:cubicBezTo>
                  <a:lnTo>
                    <a:pt x="0" y="41892"/>
                  </a:lnTo>
                  <a:cubicBezTo>
                    <a:pt x="0" y="18756"/>
                    <a:pt x="18756" y="0"/>
                    <a:pt x="41892" y="0"/>
                  </a:cubicBezTo>
                  <a:close/>
                </a:path>
              </a:pathLst>
            </a:custGeom>
            <a:solidFill>
              <a:srgbClr val="326CFC"/>
            </a:solidFill>
          </p:spPr>
          <p:txBody>
            <a:bodyPr/>
            <a:lstStyle/>
            <a:p>
              <a:endParaRPr lang="zh-CN" altLang="en-US"/>
            </a:p>
          </p:txBody>
        </p:sp>
        <p:sp>
          <p:nvSpPr>
            <p:cNvPr id="22" name="TextBox 9"/>
            <p:cNvSpPr txBox="1"/>
            <p:nvPr/>
          </p:nvSpPr>
          <p:spPr>
            <a:xfrm>
              <a:off x="0" y="-47625"/>
              <a:ext cx="1070816" cy="225270"/>
            </a:xfrm>
            <a:prstGeom prst="rect">
              <a:avLst/>
            </a:prstGeom>
          </p:spPr>
          <p:txBody>
            <a:bodyPr lIns="50800" tIns="50800" rIns="50800" bIns="50800" rtlCol="0" anchor="ctr"/>
            <a:lstStyle/>
            <a:p>
              <a:pPr algn="ctr">
                <a:lnSpc>
                  <a:spcPts val="3105"/>
                </a:lnSpc>
              </a:pPr>
            </a:p>
          </p:txBody>
        </p:sp>
      </p:grpSp>
      <p:sp>
        <p:nvSpPr>
          <p:cNvPr id="23" name="TextBox 10"/>
          <p:cNvSpPr txBox="1"/>
          <p:nvPr/>
        </p:nvSpPr>
        <p:spPr>
          <a:xfrm>
            <a:off x="11659022" y="2848114"/>
            <a:ext cx="3375084" cy="510158"/>
          </a:xfrm>
          <a:prstGeom prst="rect">
            <a:avLst/>
          </a:prstGeom>
        </p:spPr>
        <p:txBody>
          <a:bodyPr lIns="0" tIns="0" rIns="0" bIns="0" rtlCol="0" anchor="t">
            <a:spAutoFit/>
          </a:bodyPr>
          <a:lstStyle/>
          <a:p>
            <a:pPr algn="ctr">
              <a:lnSpc>
                <a:spcPts val="4370"/>
              </a:lnSpc>
            </a:pPr>
            <a:r>
              <a:rPr lang="zh-CN" altLang="en-US" sz="2800" dirty="0">
                <a:solidFill>
                  <a:srgbClr val="FFFFFF"/>
                </a:solidFill>
                <a:latin typeface="思源黑体 2 Bold" panose="020B0800000000000000" charset="-122"/>
                <a:ea typeface="思源黑体 2 Bold" panose="020B0800000000000000" charset="-122"/>
              </a:rPr>
              <a:t>新特性</a:t>
            </a:r>
            <a:r>
              <a:rPr lang="en-US" sz="2800" dirty="0">
                <a:solidFill>
                  <a:srgbClr val="FFFFFF"/>
                </a:solidFill>
                <a:latin typeface="思源黑体 2 Bold" panose="020B0800000000000000" charset="-122"/>
                <a:ea typeface="思源黑体 2 Bold" panose="020B0800000000000000" charset="-122"/>
              </a:rPr>
              <a:t>· </a:t>
            </a:r>
            <a:r>
              <a:rPr lang="zh-CN" altLang="en-US" sz="2800" dirty="0">
                <a:solidFill>
                  <a:srgbClr val="FFFFFF"/>
                </a:solidFill>
                <a:latin typeface="思源黑体 2 Bold" panose="020B0800000000000000" charset="-122"/>
                <a:ea typeface="思源黑体 2 Bold" panose="020B0800000000000000" charset="-122"/>
              </a:rPr>
              <a:t>浮点运算</a:t>
            </a:r>
            <a:endParaRPr lang="en-US" sz="2800" dirty="0">
              <a:solidFill>
                <a:srgbClr val="FFFFFF"/>
              </a:solidFill>
              <a:latin typeface="思源黑体 2 Bold" panose="020B0800000000000000" charset="-122"/>
              <a:ea typeface="思源黑体 2 Bold" panose="020B08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7"/>
          <p:cNvSpPr/>
          <p:nvPr/>
        </p:nvSpPr>
        <p:spPr>
          <a:xfrm>
            <a:off x="12115799" y="3332628"/>
            <a:ext cx="5486401" cy="4401672"/>
          </a:xfrm>
          <a:custGeom>
            <a:avLst/>
            <a:gdLst/>
            <a:ahLst/>
            <a:cxnLst/>
            <a:rect l="l" t="t" r="r" b="b"/>
            <a:pathLst>
              <a:path w="7535308" h="4051143">
                <a:moveTo>
                  <a:pt x="0" y="0"/>
                </a:moveTo>
                <a:lnTo>
                  <a:pt x="7535308" y="0"/>
                </a:lnTo>
                <a:lnTo>
                  <a:pt x="7535308" y="4051143"/>
                </a:lnTo>
                <a:lnTo>
                  <a:pt x="0" y="4051143"/>
                </a:lnTo>
                <a:lnTo>
                  <a:pt x="0" y="0"/>
                </a:lnTo>
                <a:close/>
              </a:path>
            </a:pathLst>
          </a:custGeom>
          <a:blipFill>
            <a:blip r:embed="rId1"/>
            <a:stretch>
              <a:fillRect/>
            </a:stretch>
          </a:blipFill>
        </p:spPr>
        <p:txBody>
          <a:bodyPr/>
          <a:lstStyle/>
          <a:p>
            <a:endParaRPr lang="zh-CN" altLang="en-US"/>
          </a:p>
        </p:txBody>
      </p:sp>
      <p:sp>
        <p:nvSpPr>
          <p:cNvPr id="27" name="Freeform 7"/>
          <p:cNvSpPr/>
          <p:nvPr/>
        </p:nvSpPr>
        <p:spPr>
          <a:xfrm>
            <a:off x="6390420" y="3332628"/>
            <a:ext cx="5486401" cy="4401672"/>
          </a:xfrm>
          <a:custGeom>
            <a:avLst/>
            <a:gdLst/>
            <a:ahLst/>
            <a:cxnLst/>
            <a:rect l="l" t="t" r="r" b="b"/>
            <a:pathLst>
              <a:path w="7535308" h="4051143">
                <a:moveTo>
                  <a:pt x="0" y="0"/>
                </a:moveTo>
                <a:lnTo>
                  <a:pt x="7535308" y="0"/>
                </a:lnTo>
                <a:lnTo>
                  <a:pt x="7535308" y="4051143"/>
                </a:lnTo>
                <a:lnTo>
                  <a:pt x="0" y="4051143"/>
                </a:lnTo>
                <a:lnTo>
                  <a:pt x="0" y="0"/>
                </a:lnTo>
                <a:close/>
              </a:path>
            </a:pathLst>
          </a:custGeom>
          <a:blipFill>
            <a:blip r:embed="rId1"/>
            <a:stretch>
              <a:fillRect/>
            </a:stretch>
          </a:blipFill>
        </p:spPr>
        <p:txBody>
          <a:bodyPr/>
          <a:lstStyle/>
          <a:p>
            <a:endParaRPr lang="zh-CN" altLang="en-US"/>
          </a:p>
        </p:txBody>
      </p:sp>
      <p:sp>
        <p:nvSpPr>
          <p:cNvPr id="26" name="Freeform 7"/>
          <p:cNvSpPr/>
          <p:nvPr/>
        </p:nvSpPr>
        <p:spPr>
          <a:xfrm>
            <a:off x="768660" y="3332628"/>
            <a:ext cx="5486401" cy="4401672"/>
          </a:xfrm>
          <a:custGeom>
            <a:avLst/>
            <a:gdLst/>
            <a:ahLst/>
            <a:cxnLst/>
            <a:rect l="l" t="t" r="r" b="b"/>
            <a:pathLst>
              <a:path w="7535308" h="4051143">
                <a:moveTo>
                  <a:pt x="0" y="0"/>
                </a:moveTo>
                <a:lnTo>
                  <a:pt x="7535308" y="0"/>
                </a:lnTo>
                <a:lnTo>
                  <a:pt x="7535308" y="4051143"/>
                </a:lnTo>
                <a:lnTo>
                  <a:pt x="0" y="4051143"/>
                </a:lnTo>
                <a:lnTo>
                  <a:pt x="0" y="0"/>
                </a:lnTo>
                <a:close/>
              </a:path>
            </a:pathLst>
          </a:custGeom>
          <a:blipFill>
            <a:blip r:embed="rId1"/>
            <a:stretch>
              <a:fillRect/>
            </a:stretch>
          </a:blipFill>
        </p:spPr>
        <p:txBody>
          <a:bodyPr/>
          <a:lstStyle/>
          <a:p>
            <a:endParaRPr lang="zh-CN" altLang="en-US"/>
          </a:p>
        </p:txBody>
      </p:sp>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2"/>
            <a:stretch>
              <a:fillRect l="-90672" t="-86583" r="-56872" b="-20147"/>
            </a:stretch>
          </a:blipFill>
        </p:spPr>
        <p:txBody>
          <a:bodyPr/>
          <a:lstStyle/>
          <a:p>
            <a:endParaRPr lang="zh-CN" altLang="en-US"/>
          </a:p>
        </p:txBody>
      </p:sp>
      <p:sp>
        <p:nvSpPr>
          <p:cNvPr id="3" name="TextBox 3"/>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NEON</a:t>
            </a:r>
            <a:r>
              <a:rPr lang="zh-CN" altLang="en-US" sz="5200" dirty="0">
                <a:solidFill>
                  <a:srgbClr val="100F0D"/>
                </a:solidFill>
                <a:ea typeface="思源黑体 2 Heavy" panose="020B0A00000000000000" charset="-122"/>
              </a:rPr>
              <a:t>和浮点架构</a:t>
            </a:r>
            <a:endParaRPr lang="en-US" sz="5200" dirty="0">
              <a:solidFill>
                <a:srgbClr val="100F0D"/>
              </a:solidFill>
              <a:ea typeface="思源黑体 2 Heavy" panose="020B0A00000000000000" charset="-122"/>
            </a:endParaRPr>
          </a:p>
        </p:txBody>
      </p:sp>
      <p:sp>
        <p:nvSpPr>
          <p:cNvPr id="4" name="TextBox 4"/>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NEON and Floating-Point architecture</a:t>
            </a:r>
            <a:endParaRPr lang="en-US" sz="1400" spc="28" dirty="0">
              <a:solidFill>
                <a:srgbClr val="326CFC"/>
              </a:solidFill>
              <a:latin typeface="Agrandir Wide Medium" panose="00000605000000000000"/>
            </a:endParaRPr>
          </a:p>
        </p:txBody>
      </p:sp>
      <p:sp>
        <p:nvSpPr>
          <p:cNvPr id="13" name="TextBox 13"/>
          <p:cNvSpPr txBox="1"/>
          <p:nvPr/>
        </p:nvSpPr>
        <p:spPr>
          <a:xfrm>
            <a:off x="1813069" y="3890068"/>
            <a:ext cx="4058385" cy="2997872"/>
          </a:xfrm>
          <a:prstGeom prst="rect">
            <a:avLst/>
          </a:prstGeom>
        </p:spPr>
        <p:txBody>
          <a:bodyPr lIns="0" tIns="0" rIns="0" bIns="0" rtlCol="0" anchor="t">
            <a:spAutoFit/>
          </a:bodyPr>
          <a:lstStyle/>
          <a:p>
            <a:pPr algn="just">
              <a:lnSpc>
                <a:spcPct val="150000"/>
              </a:lnSpc>
            </a:pPr>
            <a:r>
              <a:rPr lang="en-US" altLang="zh-CN" sz="3200" b="1" dirty="0">
                <a:effectLst/>
                <a:latin typeface="Arial" panose="020B0604020202020204" pitchFamily="34" charset="0"/>
                <a:cs typeface="Arial" panose="020B0604020202020204" pitchFamily="34" charset="0"/>
              </a:rPr>
              <a:t>NEON</a:t>
            </a:r>
            <a:r>
              <a:rPr lang="zh-CN" altLang="zh-CN" sz="3200" b="1" dirty="0">
                <a:effectLst/>
                <a:ea typeface="等线" panose="02010600030101010101" pitchFamily="2" charset="-122"/>
                <a:cs typeface="Times New Roman" panose="02020603050405020304" pitchFamily="18" charset="0"/>
              </a:rPr>
              <a:t>寄存器</a:t>
            </a:r>
            <a:endParaRPr lang="en-US" altLang="zh-CN" sz="3200" b="1" dirty="0">
              <a:effectLst/>
              <a:ea typeface="等线" panose="02010600030101010101" pitchFamily="2" charset="-122"/>
              <a:cs typeface="Times New Roman" panose="02020603050405020304" pitchFamily="18" charset="0"/>
            </a:endParaRPr>
          </a:p>
          <a:p>
            <a:pPr algn="just">
              <a:lnSpc>
                <a:spcPct val="150000"/>
              </a:lnSpc>
            </a:pPr>
            <a:r>
              <a:rPr lang="zh-CN" altLang="en-US" sz="2000" dirty="0">
                <a:solidFill>
                  <a:srgbClr val="1E1E1E"/>
                </a:solidFill>
                <a:ea typeface="思源黑体 2" panose="020B0500000000000000" charset="-122"/>
              </a:rPr>
              <a:t>用于存储向量数据的特殊寄存器</a:t>
            </a:r>
            <a:endParaRPr lang="zh-CN" altLang="en-US" sz="2000" dirty="0">
              <a:solidFill>
                <a:srgbClr val="1E1E1E"/>
              </a:solidFill>
              <a:ea typeface="思源黑体 2" panose="020B0500000000000000" charset="-122"/>
            </a:endParaRPr>
          </a:p>
          <a:p>
            <a:pPr algn="just">
              <a:lnSpc>
                <a:spcPct val="150000"/>
              </a:lnSpc>
            </a:pPr>
            <a:r>
              <a:rPr lang="zh-CN" altLang="en-US" sz="2000" dirty="0">
                <a:solidFill>
                  <a:srgbClr val="1E1E1E"/>
                </a:solidFill>
                <a:ea typeface="思源黑体 2" panose="020B0500000000000000" charset="-122"/>
              </a:rPr>
              <a:t>每个向量包含相同数据类型的一组元素</a:t>
            </a:r>
            <a:endParaRPr lang="zh-CN" altLang="en-US" sz="2000" dirty="0">
              <a:solidFill>
                <a:srgbClr val="1E1E1E"/>
              </a:solidFill>
              <a:ea typeface="思源黑体 2" panose="020B0500000000000000" charset="-122"/>
            </a:endParaRPr>
          </a:p>
          <a:p>
            <a:pPr algn="just">
              <a:lnSpc>
                <a:spcPct val="150000"/>
              </a:lnSpc>
            </a:pPr>
            <a:r>
              <a:rPr lang="zh-CN" altLang="en-US" sz="2000" dirty="0">
                <a:solidFill>
                  <a:srgbClr val="1E1E1E"/>
                </a:solidFill>
                <a:ea typeface="思源黑体 2" panose="020B0500000000000000" charset="-122"/>
              </a:rPr>
              <a:t>向量被分割成多个通道，每个通道包含一个数据元素</a:t>
            </a:r>
            <a:endParaRPr lang="zh-CN" altLang="en-US" sz="2000" dirty="0">
              <a:solidFill>
                <a:srgbClr val="1E1E1E"/>
              </a:solidFill>
              <a:ea typeface="思源黑体 2" panose="020B0500000000000000" charset="-122"/>
            </a:endParaRPr>
          </a:p>
        </p:txBody>
      </p:sp>
      <p:grpSp>
        <p:nvGrpSpPr>
          <p:cNvPr id="14" name="Group 14"/>
          <p:cNvGrpSpPr/>
          <p:nvPr/>
        </p:nvGrpSpPr>
        <p:grpSpPr>
          <a:xfrm>
            <a:off x="1193446" y="4182154"/>
            <a:ext cx="292086" cy="29208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CFC"/>
            </a:solidFill>
          </p:spPr>
          <p:txBody>
            <a:bodyPr/>
            <a:lstStyle/>
            <a:p>
              <a:endParaRPr lang="zh-CN"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105"/>
                </a:lnSpc>
              </a:pPr>
            </a:p>
          </p:txBody>
        </p:sp>
      </p:grpSp>
      <p:sp>
        <p:nvSpPr>
          <p:cNvPr id="17" name="TextBox 17"/>
          <p:cNvSpPr txBox="1"/>
          <p:nvPr/>
        </p:nvSpPr>
        <p:spPr>
          <a:xfrm>
            <a:off x="7610413" y="3812865"/>
            <a:ext cx="3849944" cy="3845155"/>
          </a:xfrm>
          <a:prstGeom prst="rect">
            <a:avLst/>
          </a:prstGeom>
        </p:spPr>
        <p:txBody>
          <a:bodyPr wrap="square" lIns="0" tIns="0" rIns="0" bIns="0" rtlCol="0" anchor="t">
            <a:spAutoFit/>
          </a:bodyPr>
          <a:lstStyle/>
          <a:p>
            <a:pPr algn="just">
              <a:lnSpc>
                <a:spcPct val="150000"/>
              </a:lnSpc>
            </a:pPr>
            <a:r>
              <a:rPr lang="en-US" sz="3200" b="1" dirty="0">
                <a:latin typeface="Arial" panose="020B0604020202020204" pitchFamily="34" charset="0"/>
                <a:cs typeface="Arial" panose="020B0604020202020204" pitchFamily="34" charset="0"/>
              </a:rPr>
              <a:t>NEON</a:t>
            </a:r>
            <a:r>
              <a:rPr lang="zh-CN" altLang="en-US" sz="3200" b="1" dirty="0">
                <a:ea typeface="等线" panose="02010600030101010101" pitchFamily="2" charset="-122"/>
                <a:cs typeface="Times New Roman" panose="02020603050405020304" pitchFamily="18" charset="0"/>
              </a:rPr>
              <a:t>向量通道</a:t>
            </a:r>
            <a:endParaRPr lang="en-US" altLang="zh-CN" sz="3200" b="1" dirty="0">
              <a:ea typeface="等线" panose="02010600030101010101" pitchFamily="2" charset="-122"/>
              <a:cs typeface="Times New Roman" panose="02020603050405020304" pitchFamily="18" charset="0"/>
            </a:endParaRPr>
          </a:p>
          <a:p>
            <a:pPr algn="just">
              <a:lnSpc>
                <a:spcPct val="150000"/>
              </a:lnSpc>
            </a:pPr>
            <a:r>
              <a:rPr lang="zh-CN" altLang="en-US" sz="2000" dirty="0">
                <a:solidFill>
                  <a:srgbClr val="1E1E1E"/>
                </a:solidFill>
                <a:ea typeface="思源黑体 2" panose="020B0500000000000000" charset="-122"/>
              </a:rPr>
              <a:t>通道数量取决于向量大小和数据元素</a:t>
            </a:r>
            <a:endParaRPr lang="zh-CN" altLang="en-US" sz="2000" dirty="0">
              <a:solidFill>
                <a:srgbClr val="1E1E1E"/>
              </a:solidFill>
              <a:ea typeface="思源黑体 2" panose="020B0500000000000000" charset="-122"/>
            </a:endParaRPr>
          </a:p>
          <a:p>
            <a:pPr algn="just">
              <a:lnSpc>
                <a:spcPct val="150000"/>
              </a:lnSpc>
            </a:pPr>
            <a:r>
              <a:rPr lang="zh-CN" altLang="en-US" sz="2000" dirty="0">
                <a:solidFill>
                  <a:srgbClr val="1E1E1E"/>
                </a:solidFill>
                <a:ea typeface="思源黑体 2" panose="020B0500000000000000" charset="-122"/>
              </a:rPr>
              <a:t>每条</a:t>
            </a:r>
            <a:r>
              <a:rPr lang="en-US" altLang="zh-CN" sz="2000" dirty="0">
                <a:solidFill>
                  <a:srgbClr val="1E1E1E"/>
                </a:solidFill>
                <a:ea typeface="思源黑体 2" panose="020B0500000000000000" charset="-122"/>
              </a:rPr>
              <a:t>NEON</a:t>
            </a:r>
            <a:r>
              <a:rPr lang="zh-CN" altLang="en-US" sz="2000" dirty="0">
                <a:solidFill>
                  <a:srgbClr val="1E1E1E"/>
                </a:solidFill>
                <a:ea typeface="思源黑体 2" panose="020B0500000000000000" charset="-122"/>
              </a:rPr>
              <a:t>指令会并行执行</a:t>
            </a:r>
            <a:r>
              <a:rPr lang="en-US" altLang="zh-CN" sz="2000" dirty="0">
                <a:solidFill>
                  <a:srgbClr val="1E1E1E"/>
                </a:solidFill>
                <a:ea typeface="思源黑体 2" panose="020B0500000000000000" charset="-122"/>
              </a:rPr>
              <a:t>n</a:t>
            </a:r>
            <a:r>
              <a:rPr lang="zh-CN" altLang="en-US" sz="2000" dirty="0">
                <a:solidFill>
                  <a:srgbClr val="1E1E1E"/>
                </a:solidFill>
                <a:ea typeface="思源黑体 2" panose="020B0500000000000000" charset="-122"/>
              </a:rPr>
              <a:t>个操作</a:t>
            </a:r>
            <a:endParaRPr lang="zh-CN" altLang="en-US" sz="2000" dirty="0">
              <a:solidFill>
                <a:srgbClr val="1E1E1E"/>
              </a:solidFill>
              <a:ea typeface="思源黑体 2" panose="020B0500000000000000" charset="-122"/>
            </a:endParaRPr>
          </a:p>
          <a:p>
            <a:pPr algn="just">
              <a:lnSpc>
                <a:spcPct val="150000"/>
              </a:lnSpc>
            </a:pPr>
            <a:r>
              <a:rPr lang="zh-CN" altLang="en-US" sz="2000" dirty="0">
                <a:solidFill>
                  <a:srgbClr val="1E1E1E"/>
                </a:solidFill>
                <a:ea typeface="思源黑体 2" panose="020B0500000000000000" charset="-122"/>
              </a:rPr>
              <a:t>通道的进位或溢出不会影响其他通道</a:t>
            </a:r>
            <a:endParaRPr lang="zh-CN" altLang="en-US" sz="2000" dirty="0">
              <a:solidFill>
                <a:srgbClr val="1E1E1E"/>
              </a:solidFill>
              <a:ea typeface="思源黑体 2" panose="020B0500000000000000" charset="-122"/>
            </a:endParaRPr>
          </a:p>
          <a:p>
            <a:pPr algn="just">
              <a:lnSpc>
                <a:spcPct val="150000"/>
              </a:lnSpc>
            </a:pPr>
            <a:r>
              <a:rPr lang="zh-CN" altLang="en-US" sz="2000" dirty="0">
                <a:solidFill>
                  <a:srgbClr val="1E1E1E"/>
                </a:solidFill>
                <a:ea typeface="思源黑体 2" panose="020B0500000000000000" charset="-122"/>
              </a:rPr>
              <a:t>向量元素从最低有效位排列</a:t>
            </a:r>
            <a:endParaRPr lang="zh-CN" altLang="en-US" sz="2000" dirty="0">
              <a:solidFill>
                <a:srgbClr val="1E1E1E"/>
              </a:solidFill>
              <a:ea typeface="思源黑体 2" panose="020B0500000000000000" charset="-122"/>
            </a:endParaRPr>
          </a:p>
          <a:p>
            <a:pPr algn="just">
              <a:lnSpc>
                <a:spcPts val="2855"/>
              </a:lnSpc>
            </a:pPr>
            <a:endParaRPr lang="en-US" sz="1700" dirty="0">
              <a:solidFill>
                <a:srgbClr val="1E1E1E"/>
              </a:solidFill>
              <a:ea typeface="思源黑体 2" panose="020B0500000000000000" charset="-122"/>
            </a:endParaRPr>
          </a:p>
        </p:txBody>
      </p:sp>
      <p:grpSp>
        <p:nvGrpSpPr>
          <p:cNvPr id="18" name="Group 18"/>
          <p:cNvGrpSpPr/>
          <p:nvPr/>
        </p:nvGrpSpPr>
        <p:grpSpPr>
          <a:xfrm>
            <a:off x="6946558" y="4208531"/>
            <a:ext cx="292086" cy="29208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CFC"/>
            </a:solidFill>
          </p:spPr>
          <p:txBody>
            <a:bodyPr/>
            <a:lstStyle/>
            <a:p>
              <a:endParaRPr lang="zh-CN" alt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105"/>
                </a:lnSpc>
              </a:pPr>
            </a:p>
          </p:txBody>
        </p:sp>
      </p:grpSp>
      <p:sp>
        <p:nvSpPr>
          <p:cNvPr id="21" name="TextBox 21"/>
          <p:cNvSpPr txBox="1"/>
          <p:nvPr/>
        </p:nvSpPr>
        <p:spPr>
          <a:xfrm>
            <a:off x="12972385" y="3443532"/>
            <a:ext cx="4177646" cy="4583819"/>
          </a:xfrm>
          <a:prstGeom prst="rect">
            <a:avLst/>
          </a:prstGeom>
        </p:spPr>
        <p:txBody>
          <a:bodyPr wrap="square" lIns="0" tIns="0" rIns="0" bIns="0" rtlCol="0" anchor="t">
            <a:spAutoFit/>
          </a:bodyPr>
          <a:lstStyle/>
          <a:p>
            <a:pPr algn="just">
              <a:lnSpc>
                <a:spcPct val="150000"/>
              </a:lnSpc>
            </a:pPr>
            <a:r>
              <a:rPr lang="en-US" altLang="zh-CN" sz="3200" b="1" dirty="0">
                <a:latin typeface="Arial" panose="020B0604020202020204" pitchFamily="34" charset="0"/>
                <a:cs typeface="Arial" panose="020B0604020202020204" pitchFamily="34" charset="0"/>
              </a:rPr>
              <a:t>NEON</a:t>
            </a:r>
            <a:r>
              <a:rPr lang="zh-CN" altLang="en-US" sz="3200" b="1" dirty="0">
                <a:ea typeface="等线" panose="02010600030101010101" pitchFamily="2" charset="-122"/>
                <a:cs typeface="Times New Roman" panose="02020603050405020304" pitchFamily="18" charset="0"/>
              </a:rPr>
              <a:t>和浮点指令操作的元素类型</a:t>
            </a:r>
            <a:endParaRPr lang="en-US" altLang="zh-CN" sz="3200" b="1" dirty="0">
              <a:ea typeface="等线" panose="02010600030101010101" pitchFamily="2" charset="-122"/>
              <a:cs typeface="Times New Roman" panose="02020603050405020304" pitchFamily="18" charset="0"/>
            </a:endParaRPr>
          </a:p>
          <a:p>
            <a:pPr algn="just">
              <a:lnSpc>
                <a:spcPct val="150000"/>
              </a:lnSpc>
            </a:pPr>
            <a:r>
              <a:rPr lang="en-US" altLang="zh-CN" sz="2000" dirty="0">
                <a:solidFill>
                  <a:srgbClr val="1E1E1E"/>
                </a:solidFill>
                <a:ea typeface="思源黑体 2" panose="020B0500000000000000" charset="-122"/>
              </a:rPr>
              <a:t>32</a:t>
            </a:r>
            <a:r>
              <a:rPr lang="zh-CN" altLang="en-US" sz="2000" dirty="0">
                <a:solidFill>
                  <a:srgbClr val="1E1E1E"/>
                </a:solidFill>
                <a:ea typeface="思源黑体 2" panose="020B0500000000000000" charset="-122"/>
              </a:rPr>
              <a:t>位单精度和</a:t>
            </a:r>
            <a:r>
              <a:rPr lang="en-US" altLang="zh-CN" sz="2000" dirty="0">
                <a:solidFill>
                  <a:srgbClr val="1E1E1E"/>
                </a:solidFill>
                <a:ea typeface="思源黑体 2" panose="020B0500000000000000" charset="-122"/>
              </a:rPr>
              <a:t>64</a:t>
            </a:r>
            <a:r>
              <a:rPr lang="zh-CN" altLang="en-US" sz="2000" dirty="0">
                <a:solidFill>
                  <a:srgbClr val="1E1E1E"/>
                </a:solidFill>
                <a:ea typeface="思源黑体 2" panose="020B0500000000000000" charset="-122"/>
              </a:rPr>
              <a:t>位双精度浮点数</a:t>
            </a:r>
            <a:endParaRPr lang="zh-CN" altLang="en-US" sz="2000" dirty="0">
              <a:solidFill>
                <a:srgbClr val="1E1E1E"/>
              </a:solidFill>
              <a:ea typeface="思源黑体 2" panose="020B0500000000000000" charset="-122"/>
            </a:endParaRPr>
          </a:p>
          <a:p>
            <a:pPr algn="just">
              <a:lnSpc>
                <a:spcPct val="150000"/>
              </a:lnSpc>
            </a:pPr>
            <a:r>
              <a:rPr lang="en-US" altLang="zh-CN" sz="2000" dirty="0">
                <a:solidFill>
                  <a:srgbClr val="1E1E1E"/>
                </a:solidFill>
                <a:ea typeface="思源黑体 2" panose="020B0500000000000000" charset="-122"/>
              </a:rPr>
              <a:t>16</a:t>
            </a:r>
            <a:r>
              <a:rPr lang="zh-CN" altLang="en-US" sz="2000" dirty="0">
                <a:solidFill>
                  <a:srgbClr val="1E1E1E"/>
                </a:solidFill>
                <a:ea typeface="思源黑体 2" panose="020B0500000000000000" charset="-122"/>
              </a:rPr>
              <a:t>位浮点数（仅用于转换）</a:t>
            </a:r>
            <a:endParaRPr lang="zh-CN" altLang="en-US" sz="2000" dirty="0">
              <a:solidFill>
                <a:srgbClr val="1E1E1E"/>
              </a:solidFill>
              <a:ea typeface="思源黑体 2" panose="020B0500000000000000" charset="-122"/>
            </a:endParaRPr>
          </a:p>
          <a:p>
            <a:pPr algn="just">
              <a:lnSpc>
                <a:spcPct val="150000"/>
              </a:lnSpc>
            </a:pPr>
            <a:r>
              <a:rPr lang="en-US" altLang="zh-CN" sz="2000" dirty="0">
                <a:solidFill>
                  <a:srgbClr val="1E1E1E"/>
                </a:solidFill>
                <a:ea typeface="思源黑体 2" panose="020B0500000000000000" charset="-122"/>
              </a:rPr>
              <a:t>8</a:t>
            </a:r>
            <a:r>
              <a:rPr lang="zh-CN" altLang="en-US" sz="2000" dirty="0">
                <a:solidFill>
                  <a:srgbClr val="1E1E1E"/>
                </a:solidFill>
                <a:ea typeface="思源黑体 2" panose="020B0500000000000000" charset="-122"/>
              </a:rPr>
              <a:t>位、</a:t>
            </a:r>
            <a:r>
              <a:rPr lang="en-US" altLang="zh-CN" sz="2000" dirty="0">
                <a:solidFill>
                  <a:srgbClr val="1E1E1E"/>
                </a:solidFill>
                <a:ea typeface="思源黑体 2" panose="020B0500000000000000" charset="-122"/>
              </a:rPr>
              <a:t>16</a:t>
            </a:r>
            <a:r>
              <a:rPr lang="zh-CN" altLang="en-US" sz="2000" dirty="0">
                <a:solidFill>
                  <a:srgbClr val="1E1E1E"/>
                </a:solidFill>
                <a:ea typeface="思源黑体 2" panose="020B0500000000000000" charset="-122"/>
              </a:rPr>
              <a:t>位、</a:t>
            </a:r>
            <a:r>
              <a:rPr lang="en-US" altLang="zh-CN" sz="2000" dirty="0">
                <a:solidFill>
                  <a:srgbClr val="1E1E1E"/>
                </a:solidFill>
                <a:ea typeface="思源黑体 2" panose="020B0500000000000000" charset="-122"/>
              </a:rPr>
              <a:t>32</a:t>
            </a:r>
            <a:r>
              <a:rPr lang="zh-CN" altLang="en-US" sz="2000" dirty="0">
                <a:solidFill>
                  <a:srgbClr val="1E1E1E"/>
                </a:solidFill>
                <a:ea typeface="思源黑体 2" panose="020B0500000000000000" charset="-122"/>
              </a:rPr>
              <a:t>位或</a:t>
            </a:r>
            <a:r>
              <a:rPr lang="en-US" altLang="zh-CN" sz="2000" dirty="0">
                <a:solidFill>
                  <a:srgbClr val="1E1E1E"/>
                </a:solidFill>
                <a:ea typeface="思源黑体 2" panose="020B0500000000000000" charset="-122"/>
              </a:rPr>
              <a:t>64</a:t>
            </a:r>
            <a:r>
              <a:rPr lang="zh-CN" altLang="en-US" sz="2000" dirty="0">
                <a:solidFill>
                  <a:srgbClr val="1E1E1E"/>
                </a:solidFill>
                <a:ea typeface="思源黑体 2" panose="020B0500000000000000" charset="-122"/>
              </a:rPr>
              <a:t>位无符号和有符号整数</a:t>
            </a:r>
            <a:endParaRPr lang="zh-CN" altLang="en-US" sz="2000" dirty="0">
              <a:solidFill>
                <a:srgbClr val="1E1E1E"/>
              </a:solidFill>
              <a:ea typeface="思源黑体 2" panose="020B0500000000000000" charset="-122"/>
            </a:endParaRPr>
          </a:p>
          <a:p>
            <a:pPr algn="just">
              <a:lnSpc>
                <a:spcPct val="150000"/>
              </a:lnSpc>
            </a:pPr>
            <a:r>
              <a:rPr lang="en-US" altLang="zh-CN" sz="2000" dirty="0">
                <a:solidFill>
                  <a:srgbClr val="1E1E1E"/>
                </a:solidFill>
                <a:ea typeface="思源黑体 2" panose="020B0500000000000000" charset="-122"/>
              </a:rPr>
              <a:t>8</a:t>
            </a:r>
            <a:r>
              <a:rPr lang="zh-CN" altLang="en-US" sz="2000" dirty="0">
                <a:solidFill>
                  <a:srgbClr val="1E1E1E"/>
                </a:solidFill>
                <a:ea typeface="思源黑体 2" panose="020B0500000000000000" charset="-122"/>
              </a:rPr>
              <a:t>位和</a:t>
            </a:r>
            <a:r>
              <a:rPr lang="en-US" altLang="zh-CN" sz="2000" dirty="0">
                <a:solidFill>
                  <a:srgbClr val="1E1E1E"/>
                </a:solidFill>
                <a:ea typeface="思源黑体 2" panose="020B0500000000000000" charset="-122"/>
              </a:rPr>
              <a:t>16</a:t>
            </a:r>
            <a:r>
              <a:rPr lang="zh-CN" altLang="en-US" sz="2000" dirty="0">
                <a:solidFill>
                  <a:srgbClr val="1E1E1E"/>
                </a:solidFill>
                <a:ea typeface="思源黑体 2" panose="020B0500000000000000" charset="-122"/>
              </a:rPr>
              <a:t>位多项式（用于纠错和有限域算术）</a:t>
            </a:r>
            <a:endParaRPr lang="zh-CN" altLang="en-US" sz="2000" dirty="0">
              <a:solidFill>
                <a:srgbClr val="1E1E1E"/>
              </a:solidFill>
              <a:ea typeface="思源黑体 2" panose="020B0500000000000000" charset="-122"/>
            </a:endParaRPr>
          </a:p>
          <a:p>
            <a:pPr algn="just">
              <a:lnSpc>
                <a:spcPts val="2855"/>
              </a:lnSpc>
            </a:pPr>
            <a:endParaRPr lang="en-US" sz="1700" dirty="0">
              <a:solidFill>
                <a:srgbClr val="1E1E1E"/>
              </a:solidFill>
              <a:ea typeface="思源黑体 2" panose="020B0500000000000000" charset="-122"/>
            </a:endParaRPr>
          </a:p>
        </p:txBody>
      </p:sp>
      <p:grpSp>
        <p:nvGrpSpPr>
          <p:cNvPr id="22" name="Group 22"/>
          <p:cNvGrpSpPr/>
          <p:nvPr/>
        </p:nvGrpSpPr>
        <p:grpSpPr>
          <a:xfrm>
            <a:off x="12480182" y="3890068"/>
            <a:ext cx="292086" cy="29208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CFC"/>
            </a:solidFill>
          </p:spPr>
          <p:txBody>
            <a:bodyPr/>
            <a:lstStyle/>
            <a:p>
              <a:endParaRPr lang="zh-CN"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105"/>
                </a:lnSpc>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5"/>
          <p:cNvSpPr/>
          <p:nvPr/>
        </p:nvSpPr>
        <p:spPr>
          <a:xfrm>
            <a:off x="1429019" y="7215126"/>
            <a:ext cx="15363252" cy="2601595"/>
          </a:xfrm>
          <a:custGeom>
            <a:avLst/>
            <a:gdLst/>
            <a:ahLst/>
            <a:cxnLst/>
            <a:rect l="l" t="t" r="r" b="b"/>
            <a:pathLst>
              <a:path w="15363252" h="3383574">
                <a:moveTo>
                  <a:pt x="0" y="0"/>
                </a:moveTo>
                <a:lnTo>
                  <a:pt x="15363252" y="0"/>
                </a:lnTo>
                <a:lnTo>
                  <a:pt x="15363252" y="3383574"/>
                </a:lnTo>
                <a:lnTo>
                  <a:pt x="0" y="3383574"/>
                </a:lnTo>
                <a:lnTo>
                  <a:pt x="0" y="0"/>
                </a:lnTo>
                <a:close/>
              </a:path>
            </a:pathLst>
          </a:custGeom>
          <a:blipFill>
            <a:blip r:embed="rId1"/>
            <a:stretch>
              <a:fillRect/>
            </a:stretch>
          </a:blipFill>
        </p:spPr>
        <p:txBody>
          <a:bodyPr/>
          <a:lstStyle/>
          <a:p>
            <a:endParaRPr lang="zh-CN" altLang="en-US"/>
          </a:p>
        </p:txBody>
      </p:sp>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2"/>
            <a:stretch>
              <a:fillRect l="-90672" t="-86583" r="-56872" b="-20147"/>
            </a:stretch>
          </a:blipFill>
        </p:spPr>
        <p:txBody>
          <a:bodyPr/>
          <a:lstStyle/>
          <a:p>
            <a:endParaRPr lang="zh-CN" altLang="en-US"/>
          </a:p>
        </p:txBody>
      </p:sp>
      <p:sp>
        <p:nvSpPr>
          <p:cNvPr id="12" name="TextBox 12"/>
          <p:cNvSpPr txBox="1"/>
          <p:nvPr/>
        </p:nvSpPr>
        <p:spPr>
          <a:xfrm>
            <a:off x="1353828" y="2642423"/>
            <a:ext cx="5779581" cy="516039"/>
          </a:xfrm>
          <a:prstGeom prst="rect">
            <a:avLst/>
          </a:prstGeom>
        </p:spPr>
        <p:txBody>
          <a:bodyPr wrap="square" lIns="0" tIns="0" rIns="0" bIns="0" rtlCol="0" anchor="t">
            <a:spAutoFit/>
          </a:bodyPr>
          <a:lstStyle/>
          <a:p>
            <a:pPr algn="ctr">
              <a:lnSpc>
                <a:spcPts val="4370"/>
              </a:lnSpc>
            </a:pPr>
            <a:r>
              <a:rPr lang="en-US" altLang="zh-CN" sz="2800" b="1" dirty="0">
                <a:latin typeface="Arial" panose="020B0604020202020204" pitchFamily="34" charset="0"/>
                <a:ea typeface="思源黑体 2 Bold" panose="020B0800000000000000" charset="-122"/>
                <a:cs typeface="Arial" panose="020B0604020202020204" pitchFamily="34" charset="0"/>
              </a:rPr>
              <a:t>32</a:t>
            </a:r>
            <a:r>
              <a:rPr lang="en-US" altLang="zh-CN" sz="2800" dirty="0">
                <a:latin typeface="Arial" panose="020B0604020202020204" pitchFamily="34" charset="0"/>
                <a:ea typeface="思源黑体 2 Bold" panose="020B0800000000000000" charset="-122"/>
                <a:cs typeface="Arial" panose="020B0604020202020204" pitchFamily="34" charset="0"/>
              </a:rPr>
              <a:t> </a:t>
            </a:r>
            <a:r>
              <a:rPr lang="zh-CN" altLang="en-US" sz="2800" dirty="0">
                <a:latin typeface="Arial" panose="020B0604020202020204" pitchFamily="34" charset="0"/>
                <a:ea typeface="思源黑体 2 Bold" panose="020B0800000000000000" charset="-122"/>
                <a:cs typeface="Arial" panose="020B0604020202020204" pitchFamily="34" charset="0"/>
              </a:rPr>
              <a:t>个 </a:t>
            </a:r>
            <a:r>
              <a:rPr lang="en-US" altLang="zh-CN" sz="2800" b="1" dirty="0">
                <a:latin typeface="Arial" panose="020B0604020202020204" pitchFamily="34" charset="0"/>
                <a:ea typeface="思源黑体 2 Bold" panose="020B0800000000000000" charset="-122"/>
                <a:cs typeface="Arial" panose="020B0604020202020204" pitchFamily="34" charset="0"/>
              </a:rPr>
              <a:t>128</a:t>
            </a:r>
            <a:r>
              <a:rPr lang="en-US" altLang="zh-CN" sz="2800" dirty="0">
                <a:latin typeface="Arial" panose="020B0604020202020204" pitchFamily="34" charset="0"/>
                <a:ea typeface="思源黑体 2 Bold" panose="020B0800000000000000" charset="-122"/>
                <a:cs typeface="Arial" panose="020B0604020202020204" pitchFamily="34" charset="0"/>
              </a:rPr>
              <a:t> </a:t>
            </a:r>
            <a:r>
              <a:rPr lang="zh-CN" altLang="en-US" sz="2800" dirty="0">
                <a:latin typeface="Arial" panose="020B0604020202020204" pitchFamily="34" charset="0"/>
                <a:ea typeface="思源黑体 2 Bold" panose="020B0800000000000000" charset="-122"/>
                <a:cs typeface="Arial" panose="020B0604020202020204" pitchFamily="34" charset="0"/>
              </a:rPr>
              <a:t>位四字寄存器，</a:t>
            </a:r>
            <a:r>
              <a:rPr lang="en-US" altLang="zh-CN" sz="2800" b="1" dirty="0">
                <a:latin typeface="Arial" panose="020B0604020202020204" pitchFamily="34" charset="0"/>
                <a:ea typeface="思源黑体 2 Bold" panose="020B0800000000000000" charset="-122"/>
                <a:cs typeface="Arial" panose="020B0604020202020204" pitchFamily="34" charset="0"/>
              </a:rPr>
              <a:t>V0-V31</a:t>
            </a:r>
            <a:r>
              <a:rPr lang="zh-CN" altLang="en-US" sz="2800" dirty="0">
                <a:latin typeface="Arial" panose="020B0604020202020204" pitchFamily="34" charset="0"/>
                <a:ea typeface="思源黑体 2 Bold" panose="020B0800000000000000" charset="-122"/>
                <a:cs typeface="Arial" panose="020B0604020202020204" pitchFamily="34" charset="0"/>
              </a:rPr>
              <a:t>：</a:t>
            </a:r>
            <a:endParaRPr lang="en-US" sz="2800" dirty="0">
              <a:latin typeface="Arial" panose="020B0604020202020204" pitchFamily="34" charset="0"/>
              <a:ea typeface="思源黑体 2 Bold" panose="020B0800000000000000" charset="-122"/>
              <a:cs typeface="Arial" panose="020B0604020202020204" pitchFamily="34" charset="0"/>
            </a:endParaRPr>
          </a:p>
        </p:txBody>
      </p:sp>
      <p:sp>
        <p:nvSpPr>
          <p:cNvPr id="17" name="TextBox 17"/>
          <p:cNvSpPr txBox="1"/>
          <p:nvPr/>
        </p:nvSpPr>
        <p:spPr>
          <a:xfrm>
            <a:off x="2590800" y="7813661"/>
            <a:ext cx="9596575" cy="1216039"/>
          </a:xfrm>
          <a:prstGeom prst="rect">
            <a:avLst/>
          </a:prstGeom>
        </p:spPr>
        <p:txBody>
          <a:bodyPr wrap="square" lIns="0" tIns="0" rIns="0" bIns="0" rtlCol="0" anchor="t">
            <a:spAutoFit/>
          </a:bodyPr>
          <a:lstStyle/>
          <a:p>
            <a:pPr algn="just">
              <a:lnSpc>
                <a:spcPct val="150000"/>
              </a:lnSpc>
            </a:pPr>
            <a:r>
              <a:rPr lang="zh-CN" altLang="en-US" sz="2800" dirty="0">
                <a:latin typeface="Arial" panose="020B0604020202020204" pitchFamily="34" charset="0"/>
                <a:ea typeface="思源黑体 2 Bold" panose="020B0800000000000000" charset="-122"/>
                <a:cs typeface="Arial" panose="020B0604020202020204" pitchFamily="34" charset="0"/>
              </a:rPr>
              <a:t>寄存器间灵活切换，无需显式转换</a:t>
            </a:r>
            <a:endParaRPr lang="zh-CN" altLang="en-US" sz="2800" dirty="0">
              <a:latin typeface="Arial" panose="020B0604020202020204" pitchFamily="34" charset="0"/>
              <a:ea typeface="思源黑体 2 Bold" panose="020B0800000000000000" charset="-122"/>
              <a:cs typeface="Arial" panose="020B0604020202020204" pitchFamily="34" charset="0"/>
            </a:endParaRPr>
          </a:p>
          <a:p>
            <a:pPr algn="just">
              <a:lnSpc>
                <a:spcPct val="150000"/>
              </a:lnSpc>
            </a:pPr>
            <a:r>
              <a:rPr lang="zh-CN" altLang="en-US" sz="2800" dirty="0">
                <a:latin typeface="Arial" panose="020B0604020202020204" pitchFamily="34" charset="0"/>
                <a:ea typeface="思源黑体 2 Bold" panose="020B0800000000000000" charset="-122"/>
                <a:cs typeface="Arial" panose="020B0604020202020204" pitchFamily="34" charset="0"/>
              </a:rPr>
              <a:t>自动选择适合的寄存器视图以处理各种数据大小和类型</a:t>
            </a:r>
            <a:endParaRPr lang="zh-CN" altLang="en-US" sz="2800" dirty="0">
              <a:latin typeface="Arial" panose="020B0604020202020204" pitchFamily="34" charset="0"/>
              <a:ea typeface="思源黑体 2 Bold" panose="020B0800000000000000" charset="-122"/>
              <a:cs typeface="Arial" panose="020B0604020202020204" pitchFamily="34" charset="0"/>
            </a:endParaRPr>
          </a:p>
        </p:txBody>
      </p:sp>
      <p:sp>
        <p:nvSpPr>
          <p:cNvPr id="25" name="TextBox 3"/>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NEON</a:t>
            </a:r>
            <a:r>
              <a:rPr lang="zh-CN" altLang="en-US" sz="5200" dirty="0">
                <a:solidFill>
                  <a:srgbClr val="100F0D"/>
                </a:solidFill>
                <a:ea typeface="思源黑体 2 Heavy" panose="020B0A00000000000000" charset="-122"/>
              </a:rPr>
              <a:t>和浮点架构</a:t>
            </a:r>
            <a:endParaRPr lang="en-US" sz="5200" dirty="0">
              <a:solidFill>
                <a:srgbClr val="100F0D"/>
              </a:solidFill>
              <a:ea typeface="思源黑体 2 Heavy" panose="020B0A00000000000000" charset="-122"/>
            </a:endParaRPr>
          </a:p>
        </p:txBody>
      </p:sp>
      <p:sp>
        <p:nvSpPr>
          <p:cNvPr id="26" name="TextBox 4"/>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NEON and Floating-Point architecture</a:t>
            </a:r>
            <a:endParaRPr lang="en-US" sz="1400" spc="28" dirty="0">
              <a:solidFill>
                <a:srgbClr val="326CFC"/>
              </a:solidFill>
              <a:latin typeface="Agrandir Wide Medium" panose="00000605000000000000"/>
            </a:endParaRPr>
          </a:p>
        </p:txBody>
      </p:sp>
      <p:pic>
        <p:nvPicPr>
          <p:cNvPr id="27" name="图片 26"/>
          <p:cNvPicPr>
            <a:picLocks noChangeAspect="1"/>
          </p:cNvPicPr>
          <p:nvPr/>
        </p:nvPicPr>
        <p:blipFill>
          <a:blip r:embed="rId3"/>
          <a:stretch>
            <a:fillRect/>
          </a:stretch>
        </p:blipFill>
        <p:spPr>
          <a:xfrm>
            <a:off x="342309" y="3553734"/>
            <a:ext cx="8926879" cy="3342474"/>
          </a:xfrm>
          <a:prstGeom prst="rect">
            <a:avLst/>
          </a:prstGeom>
        </p:spPr>
      </p:pic>
      <p:grpSp>
        <p:nvGrpSpPr>
          <p:cNvPr id="28" name="Group 18"/>
          <p:cNvGrpSpPr/>
          <p:nvPr/>
        </p:nvGrpSpPr>
        <p:grpSpPr>
          <a:xfrm>
            <a:off x="903230" y="2767476"/>
            <a:ext cx="292086" cy="292086"/>
            <a:chOff x="0" y="0"/>
            <a:chExt cx="812800" cy="812800"/>
          </a:xfrm>
        </p:grpSpPr>
        <p:sp>
          <p:nvSpPr>
            <p:cNvPr id="2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CFC"/>
            </a:solidFill>
          </p:spPr>
          <p:txBody>
            <a:bodyPr/>
            <a:lstStyle/>
            <a:p>
              <a:endParaRPr lang="zh-CN" altLang="en-US"/>
            </a:p>
          </p:txBody>
        </p:sp>
        <p:sp>
          <p:nvSpPr>
            <p:cNvPr id="30" name="TextBox 20"/>
            <p:cNvSpPr txBox="1"/>
            <p:nvPr/>
          </p:nvSpPr>
          <p:spPr>
            <a:xfrm>
              <a:off x="76200" y="0"/>
              <a:ext cx="660400" cy="708024"/>
            </a:xfrm>
            <a:prstGeom prst="rect">
              <a:avLst/>
            </a:prstGeom>
          </p:spPr>
          <p:txBody>
            <a:bodyPr lIns="50800" tIns="50800" rIns="50800" bIns="50800" rtlCol="0" anchor="ctr"/>
            <a:lstStyle/>
            <a:p>
              <a:pPr algn="ctr">
                <a:lnSpc>
                  <a:spcPts val="3105"/>
                </a:lnSpc>
              </a:pPr>
              <a:endParaRPr dirty="0"/>
            </a:p>
          </p:txBody>
        </p:sp>
      </p:grpSp>
      <p:sp>
        <p:nvSpPr>
          <p:cNvPr id="31" name="TextBox 12"/>
          <p:cNvSpPr txBox="1"/>
          <p:nvPr/>
        </p:nvSpPr>
        <p:spPr>
          <a:xfrm>
            <a:off x="10451019" y="2547352"/>
            <a:ext cx="5779581" cy="516039"/>
          </a:xfrm>
          <a:prstGeom prst="rect">
            <a:avLst/>
          </a:prstGeom>
        </p:spPr>
        <p:txBody>
          <a:bodyPr wrap="square" lIns="0" tIns="0" rIns="0" bIns="0" rtlCol="0" anchor="t">
            <a:spAutoFit/>
          </a:bodyPr>
          <a:lstStyle/>
          <a:p>
            <a:pPr algn="ctr">
              <a:lnSpc>
                <a:spcPts val="4370"/>
              </a:lnSpc>
            </a:pPr>
            <a:r>
              <a:rPr lang="en-US" altLang="zh-CN" sz="2800" b="1" dirty="0">
                <a:latin typeface="Arial" panose="020B0604020202020204" pitchFamily="34" charset="0"/>
                <a:ea typeface="思源黑体 2 Bold" panose="020B0800000000000000" charset="-122"/>
                <a:cs typeface="Arial" panose="020B0604020202020204" pitchFamily="34" charset="0"/>
              </a:rPr>
              <a:t>32 </a:t>
            </a:r>
            <a:r>
              <a:rPr lang="zh-CN" altLang="en-US" sz="2800" b="1" dirty="0">
                <a:latin typeface="Arial" panose="020B0604020202020204" pitchFamily="34" charset="0"/>
                <a:ea typeface="思源黑体 2 Bold" panose="020B0800000000000000" charset="-122"/>
                <a:cs typeface="Arial" panose="020B0604020202020204" pitchFamily="34" charset="0"/>
              </a:rPr>
              <a:t>个 </a:t>
            </a:r>
            <a:r>
              <a:rPr lang="en-US" altLang="zh-CN" sz="2800" b="1" dirty="0">
                <a:latin typeface="Arial" panose="020B0604020202020204" pitchFamily="34" charset="0"/>
                <a:ea typeface="思源黑体 2 Bold" panose="020B0800000000000000" charset="-122"/>
                <a:cs typeface="Arial" panose="020B0604020202020204" pitchFamily="34" charset="0"/>
              </a:rPr>
              <a:t>64 </a:t>
            </a:r>
            <a:r>
              <a:rPr lang="zh-CN" altLang="en-US" sz="2800" b="1" dirty="0">
                <a:latin typeface="Arial" panose="020B0604020202020204" pitchFamily="34" charset="0"/>
                <a:ea typeface="思源黑体 2 Bold" panose="020B0800000000000000" charset="-122"/>
                <a:cs typeface="Arial" panose="020B0604020202020204" pitchFamily="34" charset="0"/>
              </a:rPr>
              <a:t>位双字寄存器，</a:t>
            </a:r>
            <a:r>
              <a:rPr lang="en-US" altLang="zh-CN" sz="2800" b="1" dirty="0">
                <a:latin typeface="Arial" panose="020B0604020202020204" pitchFamily="34" charset="0"/>
                <a:ea typeface="思源黑体 2 Bold" panose="020B0800000000000000" charset="-122"/>
                <a:cs typeface="Arial" panose="020B0604020202020204" pitchFamily="34" charset="0"/>
              </a:rPr>
              <a:t>D0-D31</a:t>
            </a:r>
            <a:r>
              <a:rPr lang="zh-CN" altLang="en-US" sz="2800" b="1" dirty="0">
                <a:latin typeface="Arial" panose="020B0604020202020204" pitchFamily="34" charset="0"/>
                <a:ea typeface="思源黑体 2 Bold" panose="020B0800000000000000" charset="-122"/>
                <a:cs typeface="Arial" panose="020B0604020202020204" pitchFamily="34" charset="0"/>
              </a:rPr>
              <a:t>：</a:t>
            </a:r>
            <a:endParaRPr lang="en-US" sz="2800" dirty="0">
              <a:latin typeface="Arial" panose="020B0604020202020204" pitchFamily="34" charset="0"/>
              <a:ea typeface="思源黑体 2 Bold" panose="020B0800000000000000" charset="-122"/>
              <a:cs typeface="Arial" panose="020B0604020202020204" pitchFamily="34" charset="0"/>
            </a:endParaRPr>
          </a:p>
        </p:txBody>
      </p:sp>
      <p:grpSp>
        <p:nvGrpSpPr>
          <p:cNvPr id="32" name="Group 18"/>
          <p:cNvGrpSpPr/>
          <p:nvPr/>
        </p:nvGrpSpPr>
        <p:grpSpPr>
          <a:xfrm>
            <a:off x="10000421" y="2672405"/>
            <a:ext cx="292086" cy="292086"/>
            <a:chOff x="0" y="0"/>
            <a:chExt cx="812800" cy="812800"/>
          </a:xfrm>
        </p:grpSpPr>
        <p:sp>
          <p:nvSpPr>
            <p:cNvPr id="33"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6CFC"/>
            </a:solidFill>
          </p:spPr>
          <p:txBody>
            <a:bodyPr/>
            <a:lstStyle/>
            <a:p>
              <a:endParaRPr lang="zh-CN" altLang="en-US"/>
            </a:p>
          </p:txBody>
        </p:sp>
        <p:sp>
          <p:nvSpPr>
            <p:cNvPr id="34" name="TextBox 20"/>
            <p:cNvSpPr txBox="1"/>
            <p:nvPr/>
          </p:nvSpPr>
          <p:spPr>
            <a:xfrm>
              <a:off x="76200" y="0"/>
              <a:ext cx="660400" cy="708024"/>
            </a:xfrm>
            <a:prstGeom prst="rect">
              <a:avLst/>
            </a:prstGeom>
          </p:spPr>
          <p:txBody>
            <a:bodyPr lIns="50800" tIns="50800" rIns="50800" bIns="50800" rtlCol="0" anchor="ctr"/>
            <a:lstStyle/>
            <a:p>
              <a:pPr algn="ctr">
                <a:lnSpc>
                  <a:spcPts val="3105"/>
                </a:lnSpc>
              </a:pPr>
              <a:endParaRPr dirty="0"/>
            </a:p>
          </p:txBody>
        </p:sp>
      </p:grpSp>
      <p:pic>
        <p:nvPicPr>
          <p:cNvPr id="35" name="图片 34"/>
          <p:cNvPicPr>
            <a:picLocks noChangeAspect="1"/>
          </p:cNvPicPr>
          <p:nvPr/>
        </p:nvPicPr>
        <p:blipFill>
          <a:blip r:embed="rId4"/>
          <a:stretch>
            <a:fillRect/>
          </a:stretch>
        </p:blipFill>
        <p:spPr>
          <a:xfrm>
            <a:off x="9603332" y="3579886"/>
            <a:ext cx="8227468" cy="33183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TextBox 3"/>
          <p:cNvSpPr txBox="1"/>
          <p:nvPr/>
        </p:nvSpPr>
        <p:spPr>
          <a:xfrm>
            <a:off x="1357907" y="1085476"/>
            <a:ext cx="6617584" cy="790575"/>
          </a:xfrm>
          <a:prstGeom prst="rect">
            <a:avLst/>
          </a:prstGeom>
        </p:spPr>
        <p:txBody>
          <a:bodyPr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浮点单元</a:t>
            </a:r>
            <a:r>
              <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rPr>
              <a:t>FPU</a:t>
            </a:r>
            <a:endParaRPr lang="en-US" sz="5200" b="1" dirty="0">
              <a:solidFill>
                <a:srgbClr val="100F0D"/>
              </a:solidFill>
              <a:latin typeface="Arial" panose="020B0604020202020204" pitchFamily="34" charset="0"/>
              <a:ea typeface="思源黑体 2 Heavy" panose="020B0A00000000000000" charset="-122"/>
              <a:cs typeface="Arial" panose="020B0604020202020204" pitchFamily="34" charset="0"/>
            </a:endParaRPr>
          </a:p>
        </p:txBody>
      </p:sp>
      <p:sp>
        <p:nvSpPr>
          <p:cNvPr id="4" name="TextBox 4"/>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 Floating-point Unit</a:t>
            </a:r>
            <a:endParaRPr lang="en-US" sz="1400" spc="28" dirty="0">
              <a:solidFill>
                <a:srgbClr val="326CFC"/>
              </a:solidFill>
              <a:latin typeface="Agrandir Wide Medium" panose="00000605000000000000"/>
            </a:endParaRPr>
          </a:p>
        </p:txBody>
      </p:sp>
      <p:sp>
        <p:nvSpPr>
          <p:cNvPr id="8" name="Freeform 8"/>
          <p:cNvSpPr/>
          <p:nvPr/>
        </p:nvSpPr>
        <p:spPr>
          <a:xfrm>
            <a:off x="1315542" y="2552700"/>
            <a:ext cx="1179678" cy="1197967"/>
          </a:xfrm>
          <a:custGeom>
            <a:avLst/>
            <a:gdLst/>
            <a:ahLst/>
            <a:cxnLst/>
            <a:rect l="l" t="t" r="r" b="b"/>
            <a:pathLst>
              <a:path w="1179678" h="1197967">
                <a:moveTo>
                  <a:pt x="0" y="0"/>
                </a:moveTo>
                <a:lnTo>
                  <a:pt x="1179678" y="0"/>
                </a:lnTo>
                <a:lnTo>
                  <a:pt x="1179678" y="1197967"/>
                </a:lnTo>
                <a:lnTo>
                  <a:pt x="0" y="1197967"/>
                </a:lnTo>
                <a:lnTo>
                  <a:pt x="0" y="0"/>
                </a:lnTo>
                <a:close/>
              </a:path>
            </a:pathLst>
          </a:custGeom>
          <a:blipFill>
            <a:blip r:embed="rId2"/>
            <a:stretch>
              <a:fillRect/>
            </a:stretch>
          </a:blipFill>
        </p:spPr>
        <p:txBody>
          <a:bodyPr/>
          <a:lstStyle/>
          <a:p>
            <a:endParaRPr lang="zh-CN" altLang="en-US"/>
          </a:p>
        </p:txBody>
      </p:sp>
      <p:sp>
        <p:nvSpPr>
          <p:cNvPr id="9" name="TextBox 9"/>
          <p:cNvSpPr txBox="1"/>
          <p:nvPr/>
        </p:nvSpPr>
        <p:spPr>
          <a:xfrm>
            <a:off x="2506387" y="3194733"/>
            <a:ext cx="3513413" cy="1603068"/>
          </a:xfrm>
          <a:prstGeom prst="rect">
            <a:avLst/>
          </a:prstGeom>
        </p:spPr>
        <p:txBody>
          <a:bodyPr wrap="square" lIns="0" tIns="0" rIns="0" bIns="0" rtlCol="0" anchor="t">
            <a:spAutoFit/>
          </a:bodyPr>
          <a:lstStyle/>
          <a:p>
            <a:pPr algn="just">
              <a:lnSpc>
                <a:spcPct val="150000"/>
              </a:lnSpc>
            </a:pPr>
            <a:r>
              <a:rPr lang="en-US" altLang="zh-CN" sz="2400" dirty="0">
                <a:solidFill>
                  <a:srgbClr val="1E1E1E"/>
                </a:solidFill>
                <a:ea typeface="思源黑体 2" panose="020B0500000000000000" charset="-122"/>
              </a:rPr>
              <a:t>32</a:t>
            </a:r>
            <a:r>
              <a:rPr lang="zh-CN" altLang="en-US" sz="2400" dirty="0">
                <a:solidFill>
                  <a:srgbClr val="1E1E1E"/>
                </a:solidFill>
                <a:ea typeface="思源黑体 2" panose="020B0500000000000000" charset="-122"/>
              </a:rPr>
              <a:t>个</a:t>
            </a:r>
            <a:r>
              <a:rPr lang="en-US" altLang="zh-CN" sz="2400" dirty="0">
                <a:solidFill>
                  <a:srgbClr val="1E1E1E"/>
                </a:solidFill>
                <a:ea typeface="思源黑体 2" panose="020B0500000000000000" charset="-122"/>
              </a:rPr>
              <a:t>64</a:t>
            </a:r>
            <a:r>
              <a:rPr lang="zh-CN" altLang="en-US" sz="2400" dirty="0">
                <a:solidFill>
                  <a:srgbClr val="1E1E1E"/>
                </a:solidFill>
                <a:ea typeface="思源黑体 2" panose="020B0500000000000000" charset="-122"/>
              </a:rPr>
              <a:t>位宽寄存器</a:t>
            </a:r>
            <a:endParaRPr lang="zh-CN" altLang="en-US"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编号</a:t>
            </a:r>
            <a:r>
              <a:rPr lang="en-US" altLang="zh-CN" sz="2400" dirty="0">
                <a:solidFill>
                  <a:srgbClr val="1E1E1E"/>
                </a:solidFill>
                <a:ea typeface="思源黑体 2" panose="020B0500000000000000" charset="-122"/>
              </a:rPr>
              <a:t>D0</a:t>
            </a:r>
            <a:r>
              <a:rPr lang="zh-CN" altLang="en-US" sz="2400" dirty="0">
                <a:solidFill>
                  <a:srgbClr val="1E1E1E"/>
                </a:solidFill>
                <a:ea typeface="思源黑体 2" panose="020B0500000000000000" charset="-122"/>
              </a:rPr>
              <a:t>到</a:t>
            </a:r>
            <a:r>
              <a:rPr lang="en-US" altLang="zh-CN" sz="2400" dirty="0">
                <a:solidFill>
                  <a:srgbClr val="1E1E1E"/>
                </a:solidFill>
                <a:ea typeface="思源黑体 2" panose="020B0500000000000000" charset="-122"/>
              </a:rPr>
              <a:t>D31</a:t>
            </a:r>
            <a:endParaRPr lang="en-US" altLang="zh-CN"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用于存储双精度浮点值</a:t>
            </a:r>
            <a:endParaRPr lang="zh-CN" altLang="en-US" sz="2400" dirty="0">
              <a:solidFill>
                <a:srgbClr val="1E1E1E"/>
              </a:solidFill>
              <a:ea typeface="思源黑体 2" panose="020B0500000000000000" charset="-122"/>
            </a:endParaRPr>
          </a:p>
        </p:txBody>
      </p:sp>
      <p:sp>
        <p:nvSpPr>
          <p:cNvPr id="10" name="TextBox 10"/>
          <p:cNvSpPr txBox="1"/>
          <p:nvPr/>
        </p:nvSpPr>
        <p:spPr>
          <a:xfrm>
            <a:off x="2506388" y="2628900"/>
            <a:ext cx="2889059" cy="516039"/>
          </a:xfrm>
          <a:prstGeom prst="rect">
            <a:avLst/>
          </a:prstGeom>
        </p:spPr>
        <p:txBody>
          <a:bodyPr lIns="0" tIns="0" rIns="0" bIns="0" rtlCol="0" anchor="t">
            <a:spAutoFit/>
          </a:bodyPr>
          <a:lstStyle/>
          <a:p>
            <a:pPr algn="l">
              <a:lnSpc>
                <a:spcPts val="4370"/>
              </a:lnSpc>
            </a:pPr>
            <a:r>
              <a:rPr lang="en-US" altLang="zh-CN" sz="2800" b="1" dirty="0">
                <a:solidFill>
                  <a:srgbClr val="1E1E1E"/>
                </a:solidFill>
                <a:latin typeface="Arial" panose="020B0604020202020204" pitchFamily="34" charset="0"/>
                <a:ea typeface="思源黑体 2 Bold" panose="020B0800000000000000" charset="-122"/>
                <a:cs typeface="Arial" panose="020B0604020202020204" pitchFamily="34" charset="0"/>
              </a:rPr>
              <a:t>D</a:t>
            </a:r>
            <a:r>
              <a:rPr lang="zh-CN" altLang="en-US" sz="2800" dirty="0">
                <a:solidFill>
                  <a:srgbClr val="1E1E1E"/>
                </a:solidFill>
                <a:ea typeface="思源黑体 2 Bold" panose="020B0800000000000000" charset="-122"/>
              </a:rPr>
              <a:t>寄存器（双精度）</a:t>
            </a:r>
            <a:endParaRPr lang="en-US" sz="2800" dirty="0">
              <a:solidFill>
                <a:srgbClr val="1E1E1E"/>
              </a:solidFill>
              <a:ea typeface="思源黑体 2 Bold" panose="020B0800000000000000" charset="-122"/>
            </a:endParaRPr>
          </a:p>
        </p:txBody>
      </p:sp>
      <p:sp>
        <p:nvSpPr>
          <p:cNvPr id="11" name="TextBox 11"/>
          <p:cNvSpPr txBox="1"/>
          <p:nvPr/>
        </p:nvSpPr>
        <p:spPr>
          <a:xfrm>
            <a:off x="1625571" y="2898266"/>
            <a:ext cx="578670" cy="494247"/>
          </a:xfrm>
          <a:prstGeom prst="rect">
            <a:avLst/>
          </a:prstGeom>
        </p:spPr>
        <p:txBody>
          <a:bodyPr lIns="0" tIns="0" rIns="0" bIns="0" rtlCol="0" anchor="t">
            <a:spAutoFit/>
          </a:bodyPr>
          <a:lstStyle/>
          <a:p>
            <a:pPr algn="ctr">
              <a:lnSpc>
                <a:spcPts val="3475"/>
              </a:lnSpc>
            </a:pPr>
            <a:r>
              <a:rPr lang="en-US" sz="2895">
                <a:solidFill>
                  <a:srgbClr val="326CFC"/>
                </a:solidFill>
                <a:latin typeface="Akzidenz-Grotesk Bold" panose="02000803050000020004"/>
              </a:rPr>
              <a:t>01</a:t>
            </a:r>
            <a:endParaRPr lang="en-US" sz="2895">
              <a:solidFill>
                <a:srgbClr val="326CFC"/>
              </a:solidFill>
              <a:latin typeface="Akzidenz-Grotesk Bold" panose="02000803050000020004"/>
            </a:endParaRPr>
          </a:p>
        </p:txBody>
      </p:sp>
      <p:sp>
        <p:nvSpPr>
          <p:cNvPr id="12" name="Freeform 12"/>
          <p:cNvSpPr/>
          <p:nvPr/>
        </p:nvSpPr>
        <p:spPr>
          <a:xfrm>
            <a:off x="6020820" y="2610001"/>
            <a:ext cx="1179678" cy="1197967"/>
          </a:xfrm>
          <a:custGeom>
            <a:avLst/>
            <a:gdLst/>
            <a:ahLst/>
            <a:cxnLst/>
            <a:rect l="l" t="t" r="r" b="b"/>
            <a:pathLst>
              <a:path w="1179678" h="1197967">
                <a:moveTo>
                  <a:pt x="0" y="0"/>
                </a:moveTo>
                <a:lnTo>
                  <a:pt x="1179678" y="0"/>
                </a:lnTo>
                <a:lnTo>
                  <a:pt x="1179678" y="1197968"/>
                </a:lnTo>
                <a:lnTo>
                  <a:pt x="0" y="1197968"/>
                </a:lnTo>
                <a:lnTo>
                  <a:pt x="0" y="0"/>
                </a:lnTo>
                <a:close/>
              </a:path>
            </a:pathLst>
          </a:custGeom>
          <a:blipFill>
            <a:blip r:embed="rId2"/>
            <a:stretch>
              <a:fillRect/>
            </a:stretch>
          </a:blipFill>
        </p:spPr>
        <p:txBody>
          <a:bodyPr/>
          <a:lstStyle/>
          <a:p>
            <a:endParaRPr lang="zh-CN" altLang="en-US"/>
          </a:p>
        </p:txBody>
      </p:sp>
      <p:sp>
        <p:nvSpPr>
          <p:cNvPr id="13" name="TextBox 13"/>
          <p:cNvSpPr txBox="1"/>
          <p:nvPr/>
        </p:nvSpPr>
        <p:spPr>
          <a:xfrm>
            <a:off x="7211666" y="3264660"/>
            <a:ext cx="3208612" cy="1603068"/>
          </a:xfrm>
          <a:prstGeom prst="rect">
            <a:avLst/>
          </a:prstGeom>
        </p:spPr>
        <p:txBody>
          <a:bodyPr wrap="square" lIns="0" tIns="0" rIns="0" bIns="0" rtlCol="0" anchor="t">
            <a:spAutoFit/>
          </a:bodyPr>
          <a:lstStyle/>
          <a:p>
            <a:pPr algn="just">
              <a:lnSpc>
                <a:spcPct val="150000"/>
              </a:lnSpc>
            </a:pPr>
            <a:r>
              <a:rPr lang="en-US" altLang="zh-CN" sz="2400" dirty="0">
                <a:solidFill>
                  <a:srgbClr val="1E1E1E"/>
                </a:solidFill>
                <a:ea typeface="思源黑体 2" panose="020B0500000000000000" charset="-122"/>
              </a:rPr>
              <a:t>32</a:t>
            </a:r>
            <a:r>
              <a:rPr lang="zh-CN" altLang="en-US" sz="2400" dirty="0">
                <a:solidFill>
                  <a:srgbClr val="1E1E1E"/>
                </a:solidFill>
                <a:ea typeface="思源黑体 2" panose="020B0500000000000000" charset="-122"/>
              </a:rPr>
              <a:t>个</a:t>
            </a:r>
            <a:r>
              <a:rPr lang="en-US" altLang="zh-CN" sz="2400" dirty="0">
                <a:solidFill>
                  <a:srgbClr val="1E1E1E"/>
                </a:solidFill>
                <a:ea typeface="思源黑体 2" panose="020B0500000000000000" charset="-122"/>
              </a:rPr>
              <a:t>32</a:t>
            </a:r>
            <a:r>
              <a:rPr lang="zh-CN" altLang="en-US" sz="2400" dirty="0">
                <a:solidFill>
                  <a:srgbClr val="1E1E1E"/>
                </a:solidFill>
                <a:ea typeface="思源黑体 2" panose="020B0500000000000000" charset="-122"/>
              </a:rPr>
              <a:t>位宽寄存器</a:t>
            </a:r>
            <a:endParaRPr lang="zh-CN" altLang="en-US"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编号</a:t>
            </a:r>
            <a:r>
              <a:rPr lang="en-US" altLang="zh-CN" sz="2400" dirty="0">
                <a:solidFill>
                  <a:srgbClr val="1E1E1E"/>
                </a:solidFill>
                <a:ea typeface="思源黑体 2" panose="020B0500000000000000" charset="-122"/>
              </a:rPr>
              <a:t>S0</a:t>
            </a:r>
            <a:r>
              <a:rPr lang="zh-CN" altLang="en-US" sz="2400" dirty="0">
                <a:solidFill>
                  <a:srgbClr val="1E1E1E"/>
                </a:solidFill>
                <a:ea typeface="思源黑体 2" panose="020B0500000000000000" charset="-122"/>
              </a:rPr>
              <a:t>到</a:t>
            </a:r>
            <a:r>
              <a:rPr lang="en-US" altLang="zh-CN" sz="2400" dirty="0">
                <a:solidFill>
                  <a:srgbClr val="1E1E1E"/>
                </a:solidFill>
                <a:ea typeface="思源黑体 2" panose="020B0500000000000000" charset="-122"/>
              </a:rPr>
              <a:t>S31</a:t>
            </a:r>
            <a:endParaRPr lang="en-US" altLang="zh-CN"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用于存储单精度浮点值</a:t>
            </a:r>
            <a:endParaRPr lang="zh-CN" altLang="en-US" sz="2400" dirty="0">
              <a:solidFill>
                <a:srgbClr val="1E1E1E"/>
              </a:solidFill>
              <a:ea typeface="思源黑体 2" panose="020B0500000000000000" charset="-122"/>
            </a:endParaRPr>
          </a:p>
        </p:txBody>
      </p:sp>
      <p:sp>
        <p:nvSpPr>
          <p:cNvPr id="14" name="TextBox 14"/>
          <p:cNvSpPr txBox="1"/>
          <p:nvPr/>
        </p:nvSpPr>
        <p:spPr>
          <a:xfrm>
            <a:off x="7211666" y="2698827"/>
            <a:ext cx="2889059" cy="516039"/>
          </a:xfrm>
          <a:prstGeom prst="rect">
            <a:avLst/>
          </a:prstGeom>
        </p:spPr>
        <p:txBody>
          <a:bodyPr lIns="0" tIns="0" rIns="0" bIns="0" rtlCol="0" anchor="t">
            <a:spAutoFit/>
          </a:bodyPr>
          <a:lstStyle/>
          <a:p>
            <a:pPr algn="l">
              <a:lnSpc>
                <a:spcPts val="4370"/>
              </a:lnSpc>
            </a:pPr>
            <a:r>
              <a:rPr lang="en-US" altLang="zh-CN" sz="2800" b="1" dirty="0">
                <a:solidFill>
                  <a:srgbClr val="1E1E1E"/>
                </a:solidFill>
                <a:latin typeface="Arial" panose="020B0604020202020204" pitchFamily="34" charset="0"/>
                <a:ea typeface="思源黑体 2 Bold" panose="020B0800000000000000" charset="-122"/>
                <a:cs typeface="Arial" panose="020B0604020202020204" pitchFamily="34" charset="0"/>
              </a:rPr>
              <a:t>S</a:t>
            </a:r>
            <a:r>
              <a:rPr lang="zh-CN" altLang="en-US" sz="2800" dirty="0">
                <a:solidFill>
                  <a:srgbClr val="1E1E1E"/>
                </a:solidFill>
                <a:ea typeface="思源黑体 2 Bold" panose="020B0800000000000000" charset="-122"/>
              </a:rPr>
              <a:t>寄存器（单精度）</a:t>
            </a:r>
            <a:endParaRPr lang="en-US" sz="2800" dirty="0">
              <a:solidFill>
                <a:srgbClr val="1E1E1E"/>
              </a:solidFill>
              <a:ea typeface="思源黑体 2 Bold" panose="020B0800000000000000" charset="-122"/>
            </a:endParaRPr>
          </a:p>
        </p:txBody>
      </p:sp>
      <p:sp>
        <p:nvSpPr>
          <p:cNvPr id="15" name="TextBox 15"/>
          <p:cNvSpPr txBox="1"/>
          <p:nvPr/>
        </p:nvSpPr>
        <p:spPr>
          <a:xfrm>
            <a:off x="6330849" y="2968194"/>
            <a:ext cx="578670" cy="494247"/>
          </a:xfrm>
          <a:prstGeom prst="rect">
            <a:avLst/>
          </a:prstGeom>
        </p:spPr>
        <p:txBody>
          <a:bodyPr lIns="0" tIns="0" rIns="0" bIns="0" rtlCol="0" anchor="t">
            <a:spAutoFit/>
          </a:bodyPr>
          <a:lstStyle/>
          <a:p>
            <a:pPr algn="ctr">
              <a:lnSpc>
                <a:spcPts val="3475"/>
              </a:lnSpc>
            </a:pPr>
            <a:r>
              <a:rPr lang="en-US" sz="2895">
                <a:solidFill>
                  <a:srgbClr val="326CFC"/>
                </a:solidFill>
                <a:latin typeface="Akzidenz-Grotesk Bold" panose="02000803050000020004"/>
              </a:rPr>
              <a:t>02</a:t>
            </a:r>
            <a:endParaRPr lang="en-US" sz="2895">
              <a:solidFill>
                <a:srgbClr val="326CFC"/>
              </a:solidFill>
              <a:latin typeface="Akzidenz-Grotesk Bold" panose="02000803050000020004"/>
            </a:endParaRPr>
          </a:p>
        </p:txBody>
      </p:sp>
      <p:sp>
        <p:nvSpPr>
          <p:cNvPr id="16" name="Freeform 16"/>
          <p:cNvSpPr/>
          <p:nvPr/>
        </p:nvSpPr>
        <p:spPr>
          <a:xfrm>
            <a:off x="11050817" y="2412221"/>
            <a:ext cx="1179678" cy="1197968"/>
          </a:xfrm>
          <a:custGeom>
            <a:avLst/>
            <a:gdLst/>
            <a:ahLst/>
            <a:cxnLst/>
            <a:rect l="l" t="t" r="r" b="b"/>
            <a:pathLst>
              <a:path w="1179678" h="1197968">
                <a:moveTo>
                  <a:pt x="0" y="0"/>
                </a:moveTo>
                <a:lnTo>
                  <a:pt x="1179678" y="0"/>
                </a:lnTo>
                <a:lnTo>
                  <a:pt x="1179678" y="1197967"/>
                </a:lnTo>
                <a:lnTo>
                  <a:pt x="0" y="1197967"/>
                </a:lnTo>
                <a:lnTo>
                  <a:pt x="0" y="0"/>
                </a:lnTo>
                <a:close/>
              </a:path>
            </a:pathLst>
          </a:custGeom>
          <a:blipFill>
            <a:blip r:embed="rId2"/>
            <a:stretch>
              <a:fillRect/>
            </a:stretch>
          </a:blipFill>
        </p:spPr>
        <p:txBody>
          <a:bodyPr/>
          <a:lstStyle/>
          <a:p>
            <a:endParaRPr lang="zh-CN" altLang="en-US"/>
          </a:p>
        </p:txBody>
      </p:sp>
      <p:sp>
        <p:nvSpPr>
          <p:cNvPr id="17" name="TextBox 17"/>
          <p:cNvSpPr txBox="1"/>
          <p:nvPr/>
        </p:nvSpPr>
        <p:spPr>
          <a:xfrm>
            <a:off x="12241663" y="3066880"/>
            <a:ext cx="4898239" cy="1603068"/>
          </a:xfrm>
          <a:prstGeom prst="rect">
            <a:avLst/>
          </a:prstGeom>
        </p:spPr>
        <p:txBody>
          <a:bodyPr wrap="square" lIns="0" tIns="0" rIns="0" bIns="0" rtlCol="0" anchor="t">
            <a:spAutoFit/>
          </a:bodyPr>
          <a:lstStyle/>
          <a:p>
            <a:pPr algn="just">
              <a:lnSpc>
                <a:spcPct val="150000"/>
              </a:lnSpc>
            </a:pPr>
            <a:r>
              <a:rPr lang="en-US" altLang="zh-CN" sz="2400" dirty="0">
                <a:solidFill>
                  <a:srgbClr val="1E1E1E"/>
                </a:solidFill>
                <a:ea typeface="思源黑体 2" panose="020B0500000000000000" charset="-122"/>
              </a:rPr>
              <a:t>32</a:t>
            </a:r>
            <a:r>
              <a:rPr lang="zh-CN" altLang="en-US" sz="2400" dirty="0">
                <a:solidFill>
                  <a:srgbClr val="1E1E1E"/>
                </a:solidFill>
                <a:ea typeface="思源黑体 2" panose="020B0500000000000000" charset="-122"/>
              </a:rPr>
              <a:t>个</a:t>
            </a:r>
            <a:r>
              <a:rPr lang="en-US" altLang="zh-CN" sz="2400" dirty="0">
                <a:solidFill>
                  <a:srgbClr val="1E1E1E"/>
                </a:solidFill>
                <a:ea typeface="思源黑体 2" panose="020B0500000000000000" charset="-122"/>
              </a:rPr>
              <a:t>16</a:t>
            </a:r>
            <a:r>
              <a:rPr lang="zh-CN" altLang="en-US" sz="2400" dirty="0">
                <a:solidFill>
                  <a:srgbClr val="1E1E1E"/>
                </a:solidFill>
                <a:ea typeface="思源黑体 2" panose="020B0500000000000000" charset="-122"/>
              </a:rPr>
              <a:t>位宽寄存器</a:t>
            </a:r>
            <a:endParaRPr lang="zh-CN" altLang="en-US"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编号</a:t>
            </a:r>
            <a:r>
              <a:rPr lang="en-US" altLang="zh-CN" sz="2400" dirty="0">
                <a:solidFill>
                  <a:srgbClr val="1E1E1E"/>
                </a:solidFill>
                <a:ea typeface="思源黑体 2" panose="020B0500000000000000" charset="-122"/>
              </a:rPr>
              <a:t>H0</a:t>
            </a:r>
            <a:r>
              <a:rPr lang="zh-CN" altLang="en-US" sz="2400" dirty="0">
                <a:solidFill>
                  <a:srgbClr val="1E1E1E"/>
                </a:solidFill>
                <a:ea typeface="思源黑体 2" panose="020B0500000000000000" charset="-122"/>
              </a:rPr>
              <a:t>到</a:t>
            </a:r>
            <a:r>
              <a:rPr lang="en-US" altLang="zh-CN" sz="2400" dirty="0">
                <a:solidFill>
                  <a:srgbClr val="1E1E1E"/>
                </a:solidFill>
                <a:ea typeface="思源黑体 2" panose="020B0500000000000000" charset="-122"/>
              </a:rPr>
              <a:t>H31</a:t>
            </a:r>
            <a:endParaRPr lang="en-US" altLang="zh-CN" sz="2400" dirty="0">
              <a:solidFill>
                <a:srgbClr val="1E1E1E"/>
              </a:solidFill>
              <a:ea typeface="思源黑体 2" panose="020B0500000000000000" charset="-122"/>
            </a:endParaRPr>
          </a:p>
          <a:p>
            <a:pPr algn="just">
              <a:lnSpc>
                <a:spcPct val="150000"/>
              </a:lnSpc>
            </a:pPr>
            <a:r>
              <a:rPr lang="zh-CN" altLang="en-US" sz="2400" dirty="0">
                <a:solidFill>
                  <a:srgbClr val="1E1E1E"/>
                </a:solidFill>
                <a:ea typeface="思源黑体 2" panose="020B0500000000000000" charset="-122"/>
              </a:rPr>
              <a:t>逻辑视图，用于支持</a:t>
            </a:r>
            <a:r>
              <a:rPr lang="en-US" altLang="zh-CN" sz="2400" dirty="0">
                <a:solidFill>
                  <a:srgbClr val="1E1E1E"/>
                </a:solidFill>
                <a:ea typeface="思源黑体 2" panose="020B0500000000000000" charset="-122"/>
              </a:rPr>
              <a:t>16</a:t>
            </a:r>
            <a:r>
              <a:rPr lang="zh-CN" altLang="en-US" sz="2400" dirty="0">
                <a:solidFill>
                  <a:srgbClr val="1E1E1E"/>
                </a:solidFill>
                <a:ea typeface="思源黑体 2" panose="020B0500000000000000" charset="-122"/>
              </a:rPr>
              <a:t>位数据操作</a:t>
            </a:r>
            <a:endParaRPr lang="zh-CN" altLang="en-US" sz="2400" dirty="0">
              <a:solidFill>
                <a:srgbClr val="1E1E1E"/>
              </a:solidFill>
              <a:ea typeface="思源黑体 2" panose="020B0500000000000000" charset="-122"/>
            </a:endParaRPr>
          </a:p>
        </p:txBody>
      </p:sp>
      <p:sp>
        <p:nvSpPr>
          <p:cNvPr id="18" name="TextBox 18"/>
          <p:cNvSpPr txBox="1"/>
          <p:nvPr/>
        </p:nvSpPr>
        <p:spPr>
          <a:xfrm>
            <a:off x="12241664" y="2501047"/>
            <a:ext cx="2889059" cy="516039"/>
          </a:xfrm>
          <a:prstGeom prst="rect">
            <a:avLst/>
          </a:prstGeom>
        </p:spPr>
        <p:txBody>
          <a:bodyPr lIns="0" tIns="0" rIns="0" bIns="0" rtlCol="0" anchor="t">
            <a:spAutoFit/>
          </a:bodyPr>
          <a:lstStyle/>
          <a:p>
            <a:pPr algn="l">
              <a:lnSpc>
                <a:spcPts val="4370"/>
              </a:lnSpc>
            </a:pPr>
            <a:r>
              <a:rPr lang="en-US" sz="2800" b="1" dirty="0">
                <a:solidFill>
                  <a:srgbClr val="1E1E1E"/>
                </a:solidFill>
                <a:latin typeface="Arial" panose="020B0604020202020204" pitchFamily="34" charset="0"/>
                <a:ea typeface="思源黑体 2 Bold" panose="020B0800000000000000" charset="-122"/>
                <a:cs typeface="Arial" panose="020B0604020202020204" pitchFamily="34" charset="0"/>
              </a:rPr>
              <a:t>H</a:t>
            </a:r>
            <a:r>
              <a:rPr lang="zh-CN" altLang="en-US" sz="2800" dirty="0">
                <a:solidFill>
                  <a:srgbClr val="1E1E1E"/>
                </a:solidFill>
                <a:ea typeface="思源黑体 2 Bold" panose="020B0800000000000000" charset="-122"/>
              </a:rPr>
              <a:t>寄存器（半精度）</a:t>
            </a:r>
            <a:endParaRPr lang="en-US" sz="2800" dirty="0">
              <a:solidFill>
                <a:srgbClr val="1E1E1E"/>
              </a:solidFill>
              <a:ea typeface="思源黑体 2 Bold" panose="020B0800000000000000" charset="-122"/>
            </a:endParaRPr>
          </a:p>
        </p:txBody>
      </p:sp>
      <p:sp>
        <p:nvSpPr>
          <p:cNvPr id="19" name="TextBox 19"/>
          <p:cNvSpPr txBox="1"/>
          <p:nvPr/>
        </p:nvSpPr>
        <p:spPr>
          <a:xfrm>
            <a:off x="11360846" y="2770413"/>
            <a:ext cx="578670" cy="494247"/>
          </a:xfrm>
          <a:prstGeom prst="rect">
            <a:avLst/>
          </a:prstGeom>
        </p:spPr>
        <p:txBody>
          <a:bodyPr lIns="0" tIns="0" rIns="0" bIns="0" rtlCol="0" anchor="t">
            <a:spAutoFit/>
          </a:bodyPr>
          <a:lstStyle/>
          <a:p>
            <a:pPr algn="ctr">
              <a:lnSpc>
                <a:spcPts val="3475"/>
              </a:lnSpc>
            </a:pPr>
            <a:r>
              <a:rPr lang="en-US" sz="2895">
                <a:solidFill>
                  <a:srgbClr val="326CFC"/>
                </a:solidFill>
                <a:latin typeface="Akzidenz-Grotesk Bold" panose="02000803050000020004"/>
              </a:rPr>
              <a:t>03</a:t>
            </a:r>
            <a:endParaRPr lang="en-US" sz="2895">
              <a:solidFill>
                <a:srgbClr val="326CFC"/>
              </a:solidFill>
              <a:latin typeface="Akzidenz-Grotesk Bold" panose="02000803050000020004"/>
            </a:endParaRPr>
          </a:p>
        </p:txBody>
      </p:sp>
      <p:pic>
        <p:nvPicPr>
          <p:cNvPr id="20" name="图片 19"/>
          <p:cNvPicPr>
            <a:picLocks noChangeAspect="1"/>
          </p:cNvPicPr>
          <p:nvPr/>
        </p:nvPicPr>
        <p:blipFill>
          <a:blip r:embed="rId3"/>
          <a:stretch>
            <a:fillRect/>
          </a:stretch>
        </p:blipFill>
        <p:spPr>
          <a:xfrm>
            <a:off x="1725643" y="5196468"/>
            <a:ext cx="14605029" cy="43783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06461" cy="2247152"/>
          </a:xfrm>
          <a:custGeom>
            <a:avLst/>
            <a:gdLst/>
            <a:ahLst/>
            <a:cxnLst/>
            <a:rect l="l" t="t" r="r" b="b"/>
            <a:pathLst>
              <a:path w="1806461" h="2247152">
                <a:moveTo>
                  <a:pt x="0" y="0"/>
                </a:moveTo>
                <a:lnTo>
                  <a:pt x="1806461" y="0"/>
                </a:lnTo>
                <a:lnTo>
                  <a:pt x="1806461" y="2247152"/>
                </a:lnTo>
                <a:lnTo>
                  <a:pt x="0" y="2247152"/>
                </a:lnTo>
                <a:lnTo>
                  <a:pt x="0" y="0"/>
                </a:lnTo>
                <a:close/>
              </a:path>
            </a:pathLst>
          </a:custGeom>
          <a:blipFill>
            <a:blip r:embed="rId1"/>
            <a:stretch>
              <a:fillRect l="-90672" t="-86583" r="-56872" b="-20147"/>
            </a:stretch>
          </a:blipFill>
        </p:spPr>
        <p:txBody>
          <a:bodyPr/>
          <a:lstStyle/>
          <a:p>
            <a:endParaRPr lang="zh-CN" altLang="en-US"/>
          </a:p>
        </p:txBody>
      </p:sp>
      <p:sp>
        <p:nvSpPr>
          <p:cNvPr id="3" name="Freeform 3"/>
          <p:cNvSpPr/>
          <p:nvPr/>
        </p:nvSpPr>
        <p:spPr>
          <a:xfrm>
            <a:off x="1216846" y="3177764"/>
            <a:ext cx="7589489" cy="5799073"/>
          </a:xfrm>
          <a:custGeom>
            <a:avLst/>
            <a:gdLst/>
            <a:ahLst/>
            <a:cxnLst/>
            <a:rect l="l" t="t" r="r" b="b"/>
            <a:pathLst>
              <a:path w="5157663" h="6730567">
                <a:moveTo>
                  <a:pt x="0" y="0"/>
                </a:moveTo>
                <a:lnTo>
                  <a:pt x="5157663" y="0"/>
                </a:lnTo>
                <a:lnTo>
                  <a:pt x="5157663" y="6730568"/>
                </a:lnTo>
                <a:lnTo>
                  <a:pt x="0" y="6730568"/>
                </a:lnTo>
                <a:lnTo>
                  <a:pt x="0" y="0"/>
                </a:lnTo>
                <a:close/>
              </a:path>
            </a:pathLst>
          </a:custGeom>
          <a:blipFill>
            <a:blip r:embed="rId2"/>
            <a:stretch>
              <a:fillRect/>
            </a:stretch>
          </a:blipFill>
        </p:spPr>
        <p:txBody>
          <a:bodyPr/>
          <a:lstStyle/>
          <a:p>
            <a:endParaRPr lang="zh-CN" altLang="en-US"/>
          </a:p>
        </p:txBody>
      </p:sp>
      <p:sp>
        <p:nvSpPr>
          <p:cNvPr id="12" name="TextBox 12"/>
          <p:cNvSpPr txBox="1"/>
          <p:nvPr/>
        </p:nvSpPr>
        <p:spPr>
          <a:xfrm>
            <a:off x="1357907" y="1085476"/>
            <a:ext cx="8997778" cy="795089"/>
          </a:xfrm>
          <a:prstGeom prst="rect">
            <a:avLst/>
          </a:prstGeom>
        </p:spPr>
        <p:txBody>
          <a:bodyPr wrap="square" lIns="0" tIns="0" rIns="0" bIns="0" rtlCol="0" anchor="t">
            <a:spAutoFit/>
          </a:bodyPr>
          <a:lstStyle/>
          <a:p>
            <a:pPr algn="l">
              <a:lnSpc>
                <a:spcPts val="6240"/>
              </a:lnSpc>
            </a:pPr>
            <a:r>
              <a:rPr lang="zh-CN" altLang="en-US" sz="5200" dirty="0">
                <a:solidFill>
                  <a:srgbClr val="100F0D"/>
                </a:solidFill>
                <a:ea typeface="思源黑体 2 Heavy" panose="020B0A00000000000000" charset="-122"/>
              </a:rPr>
              <a:t>标量数据与</a:t>
            </a:r>
            <a:r>
              <a:rPr lang="en-US" altLang="zh-CN" sz="5200" b="1" dirty="0">
                <a:solidFill>
                  <a:srgbClr val="100F0D"/>
                </a:solidFill>
                <a:latin typeface="Arial" panose="020B0604020202020204" pitchFamily="34" charset="0"/>
                <a:ea typeface="思源黑体 2 Heavy" panose="020B0A00000000000000" charset="-122"/>
                <a:cs typeface="Arial" panose="020B0604020202020204" pitchFamily="34" charset="0"/>
              </a:rPr>
              <a:t>NEON</a:t>
            </a:r>
            <a:r>
              <a:rPr lang="zh-CN" altLang="en-US" sz="5200" dirty="0">
                <a:solidFill>
                  <a:srgbClr val="100F0D"/>
                </a:solidFill>
                <a:ea typeface="思源黑体 2 Heavy" panose="020B0A00000000000000" charset="-122"/>
              </a:rPr>
              <a:t>指令集</a:t>
            </a:r>
            <a:endParaRPr lang="en-US" sz="5200" dirty="0">
              <a:solidFill>
                <a:srgbClr val="100F0D"/>
              </a:solidFill>
              <a:ea typeface="思源黑体 2 Heavy" panose="020B0A00000000000000" charset="-122"/>
            </a:endParaRPr>
          </a:p>
        </p:txBody>
      </p:sp>
      <p:sp>
        <p:nvSpPr>
          <p:cNvPr id="13" name="TextBox 13"/>
          <p:cNvSpPr txBox="1"/>
          <p:nvPr/>
        </p:nvSpPr>
        <p:spPr>
          <a:xfrm>
            <a:off x="1357907" y="1932827"/>
            <a:ext cx="5547221" cy="211725"/>
          </a:xfrm>
          <a:prstGeom prst="rect">
            <a:avLst/>
          </a:prstGeom>
        </p:spPr>
        <p:txBody>
          <a:bodyPr lIns="0" tIns="0" rIns="0" bIns="0" rtlCol="0" anchor="t">
            <a:spAutoFit/>
          </a:bodyPr>
          <a:lstStyle/>
          <a:p>
            <a:pPr marL="0" lvl="0" indent="0" algn="l">
              <a:lnSpc>
                <a:spcPts val="1680"/>
              </a:lnSpc>
              <a:spcBef>
                <a:spcPct val="0"/>
              </a:spcBef>
            </a:pPr>
            <a:r>
              <a:rPr lang="en-US" sz="1400" spc="28" dirty="0">
                <a:solidFill>
                  <a:srgbClr val="326CFC"/>
                </a:solidFill>
                <a:latin typeface="Agrandir Wide Medium" panose="00000605000000000000"/>
              </a:rPr>
              <a:t>Scalar data and NEON</a:t>
            </a:r>
            <a:endParaRPr lang="en-US" sz="1400" spc="28" dirty="0">
              <a:solidFill>
                <a:srgbClr val="326CFC"/>
              </a:solidFill>
              <a:latin typeface="Agrandir Wide Medium" panose="00000605000000000000"/>
            </a:endParaRPr>
          </a:p>
        </p:txBody>
      </p:sp>
      <p:sp>
        <p:nvSpPr>
          <p:cNvPr id="23" name="文本框 22"/>
          <p:cNvSpPr txBox="1"/>
          <p:nvPr/>
        </p:nvSpPr>
        <p:spPr>
          <a:xfrm>
            <a:off x="2015480" y="3832634"/>
            <a:ext cx="5992220" cy="4547527"/>
          </a:xfrm>
          <a:prstGeom prst="rect">
            <a:avLst/>
          </a:prstGeom>
          <a:noFill/>
        </p:spPr>
        <p:txBody>
          <a:bodyPr wrap="square">
            <a:spAutoFit/>
          </a:bodyPr>
          <a:lstStyle/>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标量数据：单独的数据值</a:t>
            </a: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标量数据类型：</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8</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位、</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16</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位、</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32</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位或</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64</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位值</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NEON</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寄存器访问单个元素表示法：</a:t>
            </a: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&lt;Instruction&gt; </a:t>
            </a:r>
            <a:r>
              <a:rPr kumimoji="0" lang="en-US" altLang="zh-CN" sz="2400" b="1" i="0" u="none" strike="noStrike" kern="1200" cap="none" spc="0" normalizeH="0" baseline="0" noProof="0" dirty="0" err="1">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Vd.Ts</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[index1], </a:t>
            </a:r>
            <a:r>
              <a:rPr kumimoji="0" lang="en-US" altLang="zh-CN" sz="2400" b="1" i="0" u="none" strike="noStrike" kern="1200" cap="none" spc="0" normalizeH="0" baseline="0" noProof="0" dirty="0" err="1">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Vn.Ts</a:t>
            </a: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[index2]</a:t>
            </a: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Vd</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：目标寄存器，存储操作结果</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Vn</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：源寄存器，提供操作数据</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Ts</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：元素大小说明符</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Index</a:t>
            </a: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：元素索引</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p:txBody>
      </p:sp>
      <p:sp>
        <p:nvSpPr>
          <p:cNvPr id="25" name="文本框 24"/>
          <p:cNvSpPr txBox="1"/>
          <p:nvPr/>
        </p:nvSpPr>
        <p:spPr>
          <a:xfrm>
            <a:off x="9144000" y="2247152"/>
            <a:ext cx="9144000" cy="4547527"/>
          </a:xfrm>
          <a:prstGeom prst="rect">
            <a:avLst/>
          </a:prstGeom>
          <a:noFill/>
        </p:spPr>
        <p:txBody>
          <a:bodyPr wrap="square">
            <a:spAutoFit/>
          </a:bodyPr>
          <a:lstStyle/>
          <a:p>
            <a:pPr marL="0" marR="0" lvl="0" indent="0" algn="l" defTabSz="914400" rtl="0" eaLnBrk="1" fontAlgn="auto" latinLnBrk="0" hangingPunct="1">
              <a:lnSpc>
                <a:spcPts val="437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指令示例：</a:t>
            </a:r>
            <a:endParaRPr kumimoji="0" lang="zh-CN" altLang="en-US"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INS V0.S[1], V1.S[0]</a:t>
            </a: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endParaRPr lang="en-US" altLang="zh-CN" sz="2400" b="1" dirty="0">
              <a:solidFill>
                <a:srgbClr val="1E1E1E"/>
              </a:solidFill>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endParaRPr lang="en-US" altLang="zh-CN" sz="2400" b="1" dirty="0">
              <a:solidFill>
                <a:srgbClr val="1E1E1E"/>
              </a:solidFill>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rtl="0" eaLnBrk="1" fontAlgn="auto" latinLnBrk="0" hangingPunct="1">
              <a:lnSpc>
                <a:spcPts val="4370"/>
              </a:lnSpc>
              <a:spcBef>
                <a:spcPts val="0"/>
              </a:spcBef>
              <a:spcAft>
                <a:spcPts val="0"/>
              </a:spcAft>
              <a:buClrTx/>
              <a:buSzTx/>
              <a:buFontTx/>
              <a:buNone/>
              <a:defRPr/>
            </a:pPr>
            <a:r>
              <a:rPr kumimoji="0" lang="pl-PL"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rPr>
              <a:t>MOV V0.B[3], W0</a:t>
            </a:r>
            <a:endParaRPr kumimoji="0" lang="en-US" altLang="zh-CN" sz="2400" b="1" i="0" u="none" strike="noStrike" kern="1200" cap="none" spc="0" normalizeH="0" baseline="0" noProof="0" dirty="0">
              <a:ln>
                <a:noFill/>
              </a:ln>
              <a:solidFill>
                <a:srgbClr val="1E1E1E"/>
              </a:solidFill>
              <a:effectLst/>
              <a:uLnTx/>
              <a:uFillTx/>
              <a:latin typeface="等线" panose="02010600030101010101" pitchFamily="2" charset="-122"/>
              <a:ea typeface="等线" panose="02010600030101010101" pitchFamily="2" charset="-122"/>
              <a:cs typeface="Arial" panose="020B0604020202020204" pitchFamily="34" charset="0"/>
            </a:endParaRPr>
          </a:p>
        </p:txBody>
      </p:sp>
      <p:pic>
        <p:nvPicPr>
          <p:cNvPr id="29" name="图片 28"/>
          <p:cNvPicPr>
            <a:picLocks noChangeAspect="1"/>
          </p:cNvPicPr>
          <p:nvPr/>
        </p:nvPicPr>
        <p:blipFill>
          <a:blip r:embed="rId3"/>
          <a:stretch>
            <a:fillRect/>
          </a:stretch>
        </p:blipFill>
        <p:spPr>
          <a:xfrm>
            <a:off x="9144000" y="3814587"/>
            <a:ext cx="7977200" cy="2135074"/>
          </a:xfrm>
          <a:prstGeom prst="rect">
            <a:avLst/>
          </a:prstGeom>
        </p:spPr>
      </p:pic>
      <p:pic>
        <p:nvPicPr>
          <p:cNvPr id="30" name="图片 29"/>
          <p:cNvPicPr>
            <a:picLocks noChangeAspect="1"/>
          </p:cNvPicPr>
          <p:nvPr/>
        </p:nvPicPr>
        <p:blipFill>
          <a:blip r:embed="rId4"/>
          <a:stretch>
            <a:fillRect/>
          </a:stretch>
        </p:blipFill>
        <p:spPr>
          <a:xfrm>
            <a:off x="8993913" y="7161266"/>
            <a:ext cx="9004410" cy="1815571"/>
          </a:xfrm>
          <a:prstGeom prst="rect">
            <a:avLst/>
          </a:prstGeom>
        </p:spPr>
      </p:pic>
    </p:spTree>
  </p:cSld>
  <p:clrMapOvr>
    <a:masterClrMapping/>
  </p:clrMapOvr>
</p:sld>
</file>

<file path=ppt/tags/tag1.xml><?xml version="1.0" encoding="utf-8"?>
<p:tagLst xmlns:p="http://schemas.openxmlformats.org/presentationml/2006/main">
  <p:tag name="commondata" val="eyJoZGlkIjoiNjAxMGVmYmUwMjc4OTRlYzcwN2ZjNjNmMWMwYjUxNTI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4471</Words>
  <Application>WPS 演示</Application>
  <PresentationFormat>自定义</PresentationFormat>
  <Paragraphs>412</Paragraphs>
  <Slides>32</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32</vt:i4>
      </vt:variant>
    </vt:vector>
  </HeadingPairs>
  <TitlesOfParts>
    <vt:vector size="53" baseType="lpstr">
      <vt:lpstr>Arial</vt:lpstr>
      <vt:lpstr>宋体</vt:lpstr>
      <vt:lpstr>Wingdings</vt:lpstr>
      <vt:lpstr>思源黑体 1 Heavy</vt:lpstr>
      <vt:lpstr>思源黑体 1 Medium</vt:lpstr>
      <vt:lpstr>Agrandir Wide</vt:lpstr>
      <vt:lpstr>思源黑体 2 Bold</vt:lpstr>
      <vt:lpstr>Akzidenz-Grotesk Bold</vt:lpstr>
      <vt:lpstr>思源黑体 2 Heavy</vt:lpstr>
      <vt:lpstr>Agrandir Wide Medium</vt:lpstr>
      <vt:lpstr>思源黑体 2</vt:lpstr>
      <vt:lpstr>等线</vt:lpstr>
      <vt:lpstr>Times New Roman</vt:lpstr>
      <vt:lpstr>Calibri</vt:lpstr>
      <vt:lpstr>微软雅黑</vt:lpstr>
      <vt:lpstr>Arial Unicode MS</vt:lpstr>
      <vt:lpstr>Calibri</vt:lpstr>
      <vt:lpstr>黑体</vt:lpstr>
      <vt:lpstr>Wingdings</vt:lpstr>
      <vt:lpstr>Agrandir Wide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蓝白色简洁时尚大学生开题报告毕业论文答辩ppt演示文稿</dc:title>
  <dc:creator>贾文超</dc:creator>
  <cp:lastModifiedBy>b&amp;s&amp;h</cp:lastModifiedBy>
  <cp:revision>7</cp:revision>
  <dcterms:created xsi:type="dcterms:W3CDTF">2006-08-16T00:00:00Z</dcterms:created>
  <dcterms:modified xsi:type="dcterms:W3CDTF">2024-06-19T10:53:31Z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F6E0A84C52AC47AE913B35348870075E_12</vt:lpwstr>
  </property>
  <property fmtid="{D5CDD505-2E9C-101B-9397-08002B2CF9AE}" pid="3" name="KSOProductBuildVer">
    <vt:lpwstr>2052-12.1.0.16929</vt:lpwstr>
  </property>
</Properties>
</file>